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sldIdLst>
    <p:sldId id="256" r:id="rId2"/>
    <p:sldId id="257" r:id="rId3"/>
    <p:sldId id="287" r:id="rId4"/>
    <p:sldId id="300" r:id="rId5"/>
    <p:sldId id="301" r:id="rId6"/>
    <p:sldId id="314" r:id="rId7"/>
    <p:sldId id="302" r:id="rId8"/>
    <p:sldId id="320" r:id="rId9"/>
    <p:sldId id="288" r:id="rId10"/>
    <p:sldId id="285" r:id="rId11"/>
    <p:sldId id="286" r:id="rId12"/>
    <p:sldId id="310" r:id="rId13"/>
    <p:sldId id="311" r:id="rId14"/>
    <p:sldId id="312" r:id="rId15"/>
    <p:sldId id="313" r:id="rId16"/>
    <p:sldId id="289" r:id="rId17"/>
    <p:sldId id="308" r:id="rId18"/>
    <p:sldId id="294" r:id="rId19"/>
    <p:sldId id="292" r:id="rId20"/>
    <p:sldId id="309" r:id="rId21"/>
    <p:sldId id="317" r:id="rId22"/>
    <p:sldId id="318" r:id="rId23"/>
    <p:sldId id="290" r:id="rId24"/>
    <p:sldId id="304" r:id="rId25"/>
    <p:sldId id="315" r:id="rId26"/>
    <p:sldId id="303" r:id="rId27"/>
    <p:sldId id="305" r:id="rId28"/>
    <p:sldId id="307" r:id="rId29"/>
    <p:sldId id="319" r:id="rId30"/>
    <p:sldId id="283" r:id="rId31"/>
    <p:sldId id="291" r:id="rId32"/>
    <p:sldId id="306" r:id="rId33"/>
    <p:sldId id="316" r:id="rId34"/>
    <p:sldId id="295"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483"/>
    <p:restoredTop sz="86339"/>
  </p:normalViewPr>
  <p:slideViewPr>
    <p:cSldViewPr snapToGrid="0" snapToObjects="1">
      <p:cViewPr>
        <p:scale>
          <a:sx n="80" d="100"/>
          <a:sy n="80"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053BDD-4B6F-4545-BAD7-07E2FEF6A638}" type="datetimeFigureOut">
              <a:rPr lang="fr-FR" smtClean="0"/>
              <a:t>26/03/2019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D910D-D729-E540-A85F-4133B9E88A7B}" type="slidenum">
              <a:rPr lang="fr-FR" smtClean="0"/>
              <a:t>‹#›</a:t>
            </a:fld>
            <a:endParaRPr lang="fr-FR"/>
          </a:p>
        </p:txBody>
      </p:sp>
    </p:spTree>
    <p:extLst>
      <p:ext uri="{BB962C8B-B14F-4D97-AF65-F5344CB8AC3E}">
        <p14:creationId xmlns:p14="http://schemas.microsoft.com/office/powerpoint/2010/main" val="703951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C%C3%A9ph%C3%A9ide" TargetMode="External"/><Relationship Id="rId4" Type="http://schemas.openxmlformats.org/officeDocument/2006/relationships/hyperlink" Target="https://fr.wikipedia.org/wiki/P%C3%A9riode_(physique)" TargetMode="External"/><Relationship Id="rId5" Type="http://schemas.openxmlformats.org/officeDocument/2006/relationships/hyperlink" Target="https://fr.wikipedia.org/wiki/Henrietta_Swan_Leavitt" TargetMode="External"/><Relationship Id="rId6" Type="http://schemas.openxmlformats.org/officeDocument/2006/relationships/hyperlink" Target="https://fr.wikipedia.org/wiki/XXe_si%C3%A8cle" TargetMode="External"/><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différentes civilisations regardent le ciel depuis toujours.</a:t>
            </a:r>
            <a:r>
              <a:rPr lang="fr-FR" baseline="0" dirty="0" smtClean="0"/>
              <a:t> On peut citer les plus connues  comme </a:t>
            </a:r>
            <a:r>
              <a:rPr lang="is-IS" baseline="0" dirty="0" smtClean="0"/>
              <a:t>…</a:t>
            </a:r>
          </a:p>
          <a:p>
            <a:r>
              <a:rPr lang="is-IS" baseline="0" dirty="0" smtClean="0"/>
              <a:t>Cependant, leur but étaient un petit peu différent du notre. Il cherchait des relations et des moyens de contact avec les Divinités. Il n’étudiait pas vraiment les astre en eux mêmes. Il s’en servait comme moyen de commuication.</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3</a:t>
            </a:fld>
            <a:endParaRPr lang="fr-FR"/>
          </a:p>
        </p:txBody>
      </p:sp>
    </p:spTree>
    <p:extLst>
      <p:ext uri="{BB962C8B-B14F-4D97-AF65-F5344CB8AC3E}">
        <p14:creationId xmlns:p14="http://schemas.microsoft.com/office/powerpoint/2010/main" val="793313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20</a:t>
            </a:fld>
            <a:endParaRPr lang="fr-FR"/>
          </a:p>
        </p:txBody>
      </p:sp>
    </p:spTree>
    <p:extLst>
      <p:ext uri="{BB962C8B-B14F-4D97-AF65-F5344CB8AC3E}">
        <p14:creationId xmlns:p14="http://schemas.microsoft.com/office/powerpoint/2010/main" val="177330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Hubble</a:t>
            </a:r>
            <a:r>
              <a:rPr lang="fr-FR" baseline="0" dirty="0" smtClean="0"/>
              <a:t> a mesuré des décalage vers le rouge de galaxie. Il a observé </a:t>
            </a:r>
            <a:r>
              <a:rPr lang="fr-FR" sz="1200" b="0" i="0" u="none" strike="noStrike" kern="1200" dirty="0" smtClean="0">
                <a:solidFill>
                  <a:schemeClr val="tx1"/>
                </a:solidFill>
                <a:effectLst/>
                <a:latin typeface="+mn-lt"/>
                <a:ea typeface="+mn-ea"/>
                <a:cs typeface="+mn-cs"/>
              </a:rPr>
              <a:t>les </a:t>
            </a:r>
            <a:r>
              <a:rPr lang="fr-FR" sz="1200" b="0" i="0" u="none" strike="noStrike" kern="1200" dirty="0" smtClean="0">
                <a:solidFill>
                  <a:schemeClr val="tx1"/>
                </a:solidFill>
                <a:effectLst/>
                <a:latin typeface="+mn-lt"/>
                <a:ea typeface="+mn-ea"/>
                <a:cs typeface="+mn-cs"/>
                <a:hlinkClick r:id="rId3" tooltip="Céphéide"/>
              </a:rPr>
              <a:t>céphéides</a:t>
            </a:r>
            <a:r>
              <a:rPr lang="fr-FR" sz="1200" b="0" i="0" u="none" strike="noStrike" kern="1200" dirty="0" smtClean="0">
                <a:solidFill>
                  <a:schemeClr val="tx1"/>
                </a:solidFill>
                <a:effectLst/>
                <a:latin typeface="+mn-lt"/>
                <a:ea typeface="+mn-ea"/>
                <a:cs typeface="+mn-cs"/>
              </a:rPr>
              <a:t>. Ces étoiles sont sujettes à des variations de luminosité dont la </a:t>
            </a:r>
            <a:r>
              <a:rPr lang="fr-FR" sz="1200" b="0" i="0" u="none" strike="noStrike" kern="1200" dirty="0" smtClean="0">
                <a:solidFill>
                  <a:schemeClr val="tx1"/>
                </a:solidFill>
                <a:effectLst/>
                <a:latin typeface="+mn-lt"/>
                <a:ea typeface="+mn-ea"/>
                <a:cs typeface="+mn-cs"/>
                <a:hlinkClick r:id="rId4" tooltip="Période (physique)"/>
              </a:rPr>
              <a:t>période</a:t>
            </a:r>
            <a:r>
              <a:rPr lang="fr-FR" sz="1200" b="0" i="0" u="none" strike="noStrike" kern="1200" dirty="0" smtClean="0">
                <a:solidFill>
                  <a:schemeClr val="tx1"/>
                </a:solidFill>
                <a:effectLst/>
                <a:latin typeface="+mn-lt"/>
                <a:ea typeface="+mn-ea"/>
                <a:cs typeface="+mn-cs"/>
              </a:rPr>
              <a:t> est reliée à la luminosité absolue suivant une loi établie par l'astronome </a:t>
            </a:r>
            <a:r>
              <a:rPr lang="fr-FR" sz="1200" b="0" i="0" u="none" strike="noStrike" kern="1200" dirty="0" smtClean="0">
                <a:solidFill>
                  <a:schemeClr val="tx1"/>
                </a:solidFill>
                <a:effectLst/>
                <a:latin typeface="+mn-lt"/>
                <a:ea typeface="+mn-ea"/>
                <a:cs typeface="+mn-cs"/>
                <a:hlinkClick r:id="rId5" tooltip="Henrietta Swan Leavitt"/>
              </a:rPr>
              <a:t>Henrietta Leavitt</a:t>
            </a:r>
            <a:r>
              <a:rPr lang="fr-FR" sz="1200" b="0" i="0" u="none" strike="noStrike" kern="1200" dirty="0" smtClean="0">
                <a:solidFill>
                  <a:schemeClr val="tx1"/>
                </a:solidFill>
                <a:effectLst/>
                <a:latin typeface="+mn-lt"/>
                <a:ea typeface="+mn-ea"/>
                <a:cs typeface="+mn-cs"/>
              </a:rPr>
              <a:t> au début du </a:t>
            </a:r>
            <a:r>
              <a:rPr lang="fr-FR" sz="1200" b="0" i="0" u="none" strike="noStrike" kern="1200" dirty="0" smtClean="0">
                <a:solidFill>
                  <a:schemeClr val="tx1"/>
                </a:solidFill>
                <a:effectLst/>
                <a:latin typeface="+mn-lt"/>
                <a:ea typeface="+mn-ea"/>
                <a:cs typeface="+mn-cs"/>
                <a:hlinkClick r:id="rId6" tooltip="XXe siècle"/>
              </a:rPr>
              <a:t>xx</a:t>
            </a:r>
            <a:r>
              <a:rPr lang="fr-FR" sz="1200" b="0" i="0" u="none" strike="noStrike" kern="1200" baseline="30000" dirty="0" smtClean="0">
                <a:solidFill>
                  <a:schemeClr val="tx1"/>
                </a:solidFill>
                <a:effectLst/>
                <a:latin typeface="+mn-lt"/>
                <a:ea typeface="+mn-ea"/>
                <a:cs typeface="+mn-cs"/>
                <a:hlinkClick r:id="rId6" tooltip="XXe siècle"/>
              </a:rPr>
              <a:t>e</a:t>
            </a:r>
            <a:r>
              <a:rPr lang="fr-FR" sz="1200" b="0" i="0" u="none" strike="noStrike" kern="1200" dirty="0" smtClean="0">
                <a:solidFill>
                  <a:schemeClr val="tx1"/>
                </a:solidFill>
                <a:effectLst/>
                <a:latin typeface="+mn-lt"/>
                <a:ea typeface="+mn-ea"/>
                <a:cs typeface="+mn-cs"/>
                <a:hlinkClick r:id="rId6" tooltip="XXe siècle"/>
              </a:rPr>
              <a:t> siècle</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25</a:t>
            </a:fld>
            <a:endParaRPr lang="fr-FR"/>
          </a:p>
        </p:txBody>
      </p:sp>
    </p:spTree>
    <p:extLst>
      <p:ext uri="{BB962C8B-B14F-4D97-AF65-F5344CB8AC3E}">
        <p14:creationId xmlns:p14="http://schemas.microsoft.com/office/powerpoint/2010/main" val="642682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Très peu d’avancée durant les siècles qui suivirent,</a:t>
            </a:r>
            <a:r>
              <a:rPr lang="fr-FR" baseline="0" dirty="0" smtClean="0"/>
              <a:t> les civilisation romaines et grecs eurent la même relation avec les Dieux et les constructions associées. Pendant le moyen âge la situation se compliqua avec la censure religieuse. Et donc rien ne changea vraiment jusqu’en 1543 et </a:t>
            </a:r>
            <a:r>
              <a:rPr lang="fr-FR" baseline="0" dirty="0" err="1" smtClean="0"/>
              <a:t>Copiernic</a:t>
            </a:r>
            <a:r>
              <a:rPr lang="fr-FR" baseline="0" dirty="0" smtClean="0"/>
              <a:t> qui publia dans </a:t>
            </a:r>
            <a:r>
              <a:rPr lang="is-IS" baseline="0" dirty="0" smtClean="0"/>
              <a:t>… que le système est héliocentrique.</a:t>
            </a:r>
          </a:p>
          <a:p>
            <a:endParaRPr lang="is-IS" baseline="0" dirty="0" smtClean="0"/>
          </a:p>
          <a:p>
            <a:r>
              <a:rPr lang="is-IS" baseline="0" dirty="0" smtClean="0"/>
              <a:t>En 1609 apparaissent les premières études quantitfiée des mouvements des astres avec Kepler. </a:t>
            </a:r>
            <a:r>
              <a:rPr lang="fr-FR" baseline="0" dirty="0" smtClean="0"/>
              <a:t>Q</a:t>
            </a:r>
            <a:r>
              <a:rPr lang="is-IS" baseline="0" dirty="0" smtClean="0"/>
              <a:t>ui à la main trouva que le carré de la période divisé sur le cube du demi grand axe est constant. Il mesura les trajectoires d’astres connus appartenant au système solaire et essaya de nombreuses formule avec la période et le demi grand axe pour conclure que ce ratio est constant.</a:t>
            </a:r>
          </a:p>
          <a:p>
            <a:endParaRPr lang="is-IS" baseline="0" dirty="0" smtClean="0"/>
          </a:p>
          <a:p>
            <a:r>
              <a:rPr lang="is-IS" baseline="0" dirty="0" smtClean="0"/>
              <a:t>Ainsi, à partir de cette période la situation commence à changer. Les objets célestes ne sont plus simplement utilisé comme points de mesures mais aussi on cherche à les mettre en équations. De plus la Terre n’est plus le centre de l’Univers.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4</a:t>
            </a:fld>
            <a:endParaRPr lang="fr-FR"/>
          </a:p>
        </p:txBody>
      </p:sp>
    </p:spTree>
    <p:extLst>
      <p:ext uri="{BB962C8B-B14F-4D97-AF65-F5344CB8AC3E}">
        <p14:creationId xmlns:p14="http://schemas.microsoft.com/office/powerpoint/2010/main" val="1457572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1687, la situation change</a:t>
            </a:r>
            <a:r>
              <a:rPr lang="fr-FR" baseline="0" dirty="0" smtClean="0"/>
              <a:t> encore lorsque Newton trouve un principe universelle de la gravitation. Il montre que tous les objets célestes et massifs sont soumis à cette force.</a:t>
            </a:r>
          </a:p>
          <a:p>
            <a:endParaRPr lang="fr-FR" baseline="0" dirty="0" smtClean="0"/>
          </a:p>
          <a:p>
            <a:r>
              <a:rPr lang="fr-FR" baseline="0" dirty="0" smtClean="0"/>
              <a:t>En 1860 Maxwell décrit la lumière comme une onde électromagnétique.</a:t>
            </a:r>
          </a:p>
          <a:p>
            <a:endParaRPr lang="fr-FR" baseline="0" dirty="0" smtClean="0"/>
          </a:p>
          <a:p>
            <a:r>
              <a:rPr lang="fr-FR" baseline="0" dirty="0" smtClean="0"/>
              <a:t>On assiste à une mise en équation des principes fondamentaux de la physique. On cherche une physique universelle commune à notre échelle et celle des astres.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5</a:t>
            </a:fld>
            <a:endParaRPr lang="fr-FR"/>
          </a:p>
        </p:txBody>
      </p:sp>
    </p:spTree>
    <p:extLst>
      <p:ext uri="{BB962C8B-B14F-4D97-AF65-F5344CB8AC3E}">
        <p14:creationId xmlns:p14="http://schemas.microsoft.com/office/powerpoint/2010/main" val="66268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1814, on commence à étudier la composition des astres en</a:t>
            </a:r>
            <a:r>
              <a:rPr lang="fr-FR" baseline="0" dirty="0" smtClean="0"/>
              <a:t> </a:t>
            </a:r>
            <a:r>
              <a:rPr lang="fr-FR" baseline="0" dirty="0" err="1" smtClean="0"/>
              <a:t>commencen</a:t>
            </a:r>
            <a:r>
              <a:rPr lang="fr-FR" baseline="0" dirty="0" smtClean="0"/>
              <a:t> par le soleil. </a:t>
            </a:r>
            <a:r>
              <a:rPr lang="fr-FR" baseline="0" dirty="0" err="1" smtClean="0"/>
              <a:t>Franenhofer</a:t>
            </a:r>
            <a:r>
              <a:rPr lang="fr-FR" baseline="0" dirty="0" smtClean="0"/>
              <a:t> observe pour la première fois le spectre du soleil</a:t>
            </a:r>
          </a:p>
          <a:p>
            <a:endParaRPr lang="fr-FR" baseline="0" dirty="0" smtClean="0"/>
          </a:p>
          <a:p>
            <a:r>
              <a:rPr lang="fr-FR" baseline="0" dirty="0" smtClean="0"/>
              <a:t>En 1859, B et K identifie des raies d’absorption </a:t>
            </a:r>
            <a:r>
              <a:rPr lang="fr-FR" baseline="0" dirty="0" err="1" smtClean="0"/>
              <a:t>caractérstiques</a:t>
            </a:r>
            <a:r>
              <a:rPr lang="fr-FR" baseline="0" dirty="0" smtClean="0"/>
              <a:t> de certains éléments et peuvent ainsi identifier la composition du Soleil.</a:t>
            </a:r>
          </a:p>
          <a:p>
            <a:r>
              <a:rPr lang="fr-FR" baseline="0" dirty="0" smtClean="0"/>
              <a:t>On identifie la longueur d’onde de la lumière comme nouveau moyen de sonder l’Univers.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6</a:t>
            </a:fld>
            <a:endParaRPr lang="fr-FR"/>
          </a:p>
        </p:txBody>
      </p:sp>
    </p:spTree>
    <p:extLst>
      <p:ext uri="{BB962C8B-B14F-4D97-AF65-F5344CB8AC3E}">
        <p14:creationId xmlns:p14="http://schemas.microsoft.com/office/powerpoint/2010/main" val="1564090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https://</a:t>
            </a:r>
            <a:r>
              <a:rPr lang="fr-FR" dirty="0" err="1" smtClean="0"/>
              <a:t>www.astronomes.com</a:t>
            </a:r>
            <a:r>
              <a:rPr lang="fr-FR" dirty="0" smtClean="0"/>
              <a:t>/</a:t>
            </a:r>
            <a:r>
              <a:rPr lang="fr-FR" dirty="0" err="1" smtClean="0"/>
              <a:t>lhistoire</a:t>
            </a:r>
            <a:r>
              <a:rPr lang="fr-FR" dirty="0" smtClean="0"/>
              <a:t>-de-</a:t>
            </a:r>
            <a:r>
              <a:rPr lang="fr-FR" dirty="0" err="1" smtClean="0"/>
              <a:t>lastronomie</a:t>
            </a:r>
            <a:r>
              <a:rPr lang="fr-FR" dirty="0" smtClean="0"/>
              <a:t>/</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7</a:t>
            </a:fld>
            <a:endParaRPr lang="fr-FR"/>
          </a:p>
        </p:txBody>
      </p:sp>
    </p:spTree>
    <p:extLst>
      <p:ext uri="{BB962C8B-B14F-4D97-AF65-F5344CB8AC3E}">
        <p14:creationId xmlns:p14="http://schemas.microsoft.com/office/powerpoint/2010/main" val="63791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8</a:t>
            </a:fld>
            <a:endParaRPr lang="fr-FR"/>
          </a:p>
        </p:txBody>
      </p:sp>
    </p:spTree>
    <p:extLst>
      <p:ext uri="{BB962C8B-B14F-4D97-AF65-F5344CB8AC3E}">
        <p14:creationId xmlns:p14="http://schemas.microsoft.com/office/powerpoint/2010/main" val="770740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Depuis cette période de nombreux objets ont été</a:t>
            </a:r>
            <a:r>
              <a:rPr lang="fr-FR" baseline="0" dirty="0" smtClean="0"/>
              <a:t> découverts, parmi ceux-ci en voici quelques uns.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9</a:t>
            </a:fld>
            <a:endParaRPr lang="fr-FR"/>
          </a:p>
        </p:txBody>
      </p:sp>
    </p:spTree>
    <p:extLst>
      <p:ext uri="{BB962C8B-B14F-4D97-AF65-F5344CB8AC3E}">
        <p14:creationId xmlns:p14="http://schemas.microsoft.com/office/powerpoint/2010/main" val="215989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Souvent ces </a:t>
            </a:r>
            <a:r>
              <a:rPr lang="fr-FR" dirty="0" err="1" smtClean="0"/>
              <a:t>astéroides</a:t>
            </a:r>
            <a:r>
              <a:rPr lang="fr-FR" dirty="0" smtClean="0"/>
              <a:t> qui sont responsables</a:t>
            </a:r>
            <a:r>
              <a:rPr lang="fr-FR" baseline="0" dirty="0" smtClean="0"/>
              <a:t> des fins du monde dans les films.</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15</a:t>
            </a:fld>
            <a:endParaRPr lang="fr-FR"/>
          </a:p>
        </p:txBody>
      </p:sp>
    </p:spTree>
    <p:extLst>
      <p:ext uri="{BB962C8B-B14F-4D97-AF65-F5344CB8AC3E}">
        <p14:creationId xmlns:p14="http://schemas.microsoft.com/office/powerpoint/2010/main" val="1474684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dirty="0" smtClean="0">
                <a:solidFill>
                  <a:schemeClr val="tx1"/>
                </a:solidFill>
                <a:effectLst/>
                <a:latin typeface="+mn-lt"/>
                <a:ea typeface="+mn-ea"/>
                <a:cs typeface="+mn-cs"/>
              </a:rPr>
              <a:t>Si la concentration d'étoiles y est si élevée, c'est parce que celles-ci y passent environ 90 % de leur vie en évoluant très peu, brûlant l'hydrogène en leur cœur.</a:t>
            </a:r>
          </a:p>
          <a:p>
            <a:r>
              <a:rPr lang="fr-FR" sz="1200" b="0" i="0" u="none" strike="noStrike" kern="1200" dirty="0" smtClean="0">
                <a:solidFill>
                  <a:schemeClr val="tx1"/>
                </a:solidFill>
                <a:effectLst/>
                <a:latin typeface="+mn-lt"/>
                <a:ea typeface="+mn-ea"/>
                <a:cs typeface="+mn-cs"/>
              </a:rPr>
              <a:t>: plus celle-ci est riche en métaux, plus elle est froide et moins elle est lumineuse, car elle garde un rayon constant</a:t>
            </a:r>
            <a:endParaRPr lang="fr-FR" dirty="0"/>
          </a:p>
        </p:txBody>
      </p:sp>
      <p:sp>
        <p:nvSpPr>
          <p:cNvPr id="4" name="Espace réservé du numéro de diapositive 3"/>
          <p:cNvSpPr>
            <a:spLocks noGrp="1"/>
          </p:cNvSpPr>
          <p:nvPr>
            <p:ph type="sldNum" sz="quarter" idx="10"/>
          </p:nvPr>
        </p:nvSpPr>
        <p:spPr/>
        <p:txBody>
          <a:bodyPr/>
          <a:lstStyle/>
          <a:p>
            <a:fld id="{C1FD910D-D729-E540-A85F-4133B9E88A7B}" type="slidenum">
              <a:rPr lang="fr-FR" smtClean="0"/>
              <a:t>18</a:t>
            </a:fld>
            <a:endParaRPr lang="fr-FR"/>
          </a:p>
        </p:txBody>
      </p:sp>
    </p:spTree>
    <p:extLst>
      <p:ext uri="{BB962C8B-B14F-4D97-AF65-F5344CB8AC3E}">
        <p14:creationId xmlns:p14="http://schemas.microsoft.com/office/powerpoint/2010/main" val="1905169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en-US" dirty="0"/>
          </a:p>
        </p:txBody>
      </p:sp>
      <p:sp>
        <p:nvSpPr>
          <p:cNvPr id="4" name="Date Placeholder 3"/>
          <p:cNvSpPr>
            <a:spLocks noGrp="1"/>
          </p:cNvSpPr>
          <p:nvPr>
            <p:ph type="dt" sz="half" idx="10"/>
          </p:nvPr>
        </p:nvSpPr>
        <p:spPr/>
        <p:txBody>
          <a:bodyPr/>
          <a:lstStyle/>
          <a:p>
            <a:fld id="{46FB9B8C-F363-3344-9752-D0049E491416}" type="datetimeFigureOut">
              <a:rPr lang="fr-FR" smtClean="0"/>
              <a:t>26/03/2019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D6C5F9E-6D86-3B49-9926-0013E51AC176}" type="slidenum">
              <a:rPr lang="fr-FR" smtClean="0"/>
              <a:t>‹#›</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Vertical Text Placeholder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6FB9B8C-F363-3344-9752-D0049E491416}" type="datetimeFigureOut">
              <a:rPr lang="fr-FR" smtClean="0"/>
              <a:t>26/03/2019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D6C5F9E-6D86-3B49-9926-0013E51AC176}" type="slidenum">
              <a:rPr lang="fr-FR" smtClean="0"/>
              <a:t>‹#›</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smtClean="0"/>
              <a:t>Cliquez et modifiez le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6FB9B8C-F363-3344-9752-D0049E491416}" type="datetimeFigureOut">
              <a:rPr lang="fr-FR" smtClean="0"/>
              <a:t>26/03/2019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D6C5F9E-6D86-3B49-9926-0013E51AC176}" type="slidenum">
              <a:rPr lang="fr-FR" smtClean="0"/>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Content Placeholder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6FB9B8C-F363-3344-9752-D0049E491416}" type="datetimeFigureOut">
              <a:rPr lang="fr-FR" smtClean="0"/>
              <a:t>26/03/2019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D6C5F9E-6D86-3B49-9926-0013E51AC176}" type="slidenum">
              <a:rPr lang="fr-FR" smtClean="0"/>
              <a:t>‹#›</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Date Placeholder 3"/>
          <p:cNvSpPr>
            <a:spLocks noGrp="1"/>
          </p:cNvSpPr>
          <p:nvPr>
            <p:ph type="dt" sz="half" idx="10"/>
          </p:nvPr>
        </p:nvSpPr>
        <p:spPr/>
        <p:txBody>
          <a:bodyPr/>
          <a:lstStyle/>
          <a:p>
            <a:fld id="{46FB9B8C-F363-3344-9752-D0049E491416}" type="datetimeFigureOut">
              <a:rPr lang="fr-FR" smtClean="0"/>
              <a:t>26/03/2019</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D6C5F9E-6D86-3B49-9926-0013E51AC176}" type="slidenum">
              <a:rPr lang="fr-FR" smtClean="0"/>
              <a:t>‹#›</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46FB9B8C-F363-3344-9752-D0049E491416}" type="datetimeFigureOut">
              <a:rPr lang="fr-FR" smtClean="0"/>
              <a:t>26/03/2019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D6C5F9E-6D86-3B49-9926-0013E51AC176}" type="slidenum">
              <a:rPr lang="fr-FR" smtClean="0"/>
              <a:t>‹#›</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smtClean="0"/>
              <a:t>Cliquez et modifiez le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46FB9B8C-F363-3344-9752-D0049E491416}" type="datetimeFigureOut">
              <a:rPr lang="fr-FR" smtClean="0"/>
              <a:t>26/03/2019</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D6C5F9E-6D86-3B49-9926-0013E51AC176}" type="slidenum">
              <a:rPr lang="fr-FR" smtClean="0"/>
              <a:t>‹#›</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lang="en-US" dirty="0"/>
          </a:p>
        </p:txBody>
      </p:sp>
      <p:sp>
        <p:nvSpPr>
          <p:cNvPr id="3" name="Date Placeholder 2"/>
          <p:cNvSpPr>
            <a:spLocks noGrp="1"/>
          </p:cNvSpPr>
          <p:nvPr>
            <p:ph type="dt" sz="half" idx="10"/>
          </p:nvPr>
        </p:nvSpPr>
        <p:spPr/>
        <p:txBody>
          <a:bodyPr/>
          <a:lstStyle/>
          <a:p>
            <a:fld id="{46FB9B8C-F363-3344-9752-D0049E491416}" type="datetimeFigureOut">
              <a:rPr lang="fr-FR" smtClean="0"/>
              <a:t>26/03/2019</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D6C5F9E-6D86-3B49-9926-0013E51AC176}" type="slidenum">
              <a:rPr lang="fr-FR" smtClean="0"/>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FB9B8C-F363-3344-9752-D0049E491416}" type="datetimeFigureOut">
              <a:rPr lang="fr-FR" smtClean="0"/>
              <a:t>26/03/2019</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D6C5F9E-6D86-3B49-9926-0013E51AC176}" type="slidenum">
              <a:rPr lang="fr-FR" smtClean="0"/>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46FB9B8C-F363-3344-9752-D0049E491416}" type="datetimeFigureOut">
              <a:rPr lang="fr-FR" smtClean="0"/>
              <a:t>26/03/2019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D6C5F9E-6D86-3B49-9926-0013E51AC176}" type="slidenum">
              <a:rPr lang="fr-FR" smtClean="0"/>
              <a:t>‹#›</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Faire glisser l'image vers l'espace réservé ou cliquer sur l'icône pour l'ajouter</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46FB9B8C-F363-3344-9752-D0049E491416}" type="datetimeFigureOut">
              <a:rPr lang="fr-FR" smtClean="0"/>
              <a:t>26/03/2019</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D6C5F9E-6D86-3B49-9926-0013E51AC176}" type="slidenum">
              <a:rPr lang="fr-FR" smtClean="0"/>
              <a:t>‹#›</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FB9B8C-F363-3344-9752-D0049E491416}" type="datetimeFigureOut">
              <a:rPr lang="fr-FR" smtClean="0"/>
              <a:t>26/03/2019</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C5F9E-6D86-3B49-9926-0013E51AC176}" type="slidenum">
              <a:rPr lang="fr-FR" smtClean="0"/>
              <a:t>‹#›</a:t>
            </a:fld>
            <a:endParaRPr lang="fr-FR"/>
          </a:p>
        </p:txBody>
      </p:sp>
    </p:spTree>
    <p:extLst>
      <p:ext uri="{BB962C8B-B14F-4D97-AF65-F5344CB8AC3E}">
        <p14:creationId xmlns:p14="http://schemas.microsoft.com/office/powerpoint/2010/main" val="5414724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tiff"/><Relationship Id="rId6" Type="http://schemas.openxmlformats.org/officeDocument/2006/relationships/image" Target="../media/image31.tiff"/><Relationship Id="rId7" Type="http://schemas.openxmlformats.org/officeDocument/2006/relationships/image" Target="../media/image32.tiff"/><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13.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tiff"/><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 Id="rId3" Type="http://schemas.openxmlformats.org/officeDocument/2006/relationships/image" Target="../media/image56.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hyperlink" Target="https://fr.wikipedia.org/wiki/%C3%89toile" TargetMode="External"/><Relationship Id="rId4" Type="http://schemas.openxmlformats.org/officeDocument/2006/relationships/hyperlink" Target="https://fr.wikipedia.org/wiki/Soleil" TargetMode="External"/><Relationship Id="rId5" Type="http://schemas.openxmlformats.org/officeDocument/2006/relationships/hyperlink" Target="https://fr.wikipedia.org/wiki/Voie_lact%C3%A9e" TargetMode="External"/><Relationship Id="rId6" Type="http://schemas.openxmlformats.org/officeDocument/2006/relationships/image" Target="../media/image57.gif"/><Relationship Id="rId1" Type="http://schemas.openxmlformats.org/officeDocument/2006/relationships/slideLayout" Target="../slideLayouts/slideLayout2.xml"/><Relationship Id="rId2" Type="http://schemas.openxmlformats.org/officeDocument/2006/relationships/hyperlink" Target="https://www.astronomes.com/la-fin-des-etoiles-massives/relativite-restreint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tiff"/><Relationship Id="rId5" Type="http://schemas.openxmlformats.org/officeDocument/2006/relationships/image" Target="../media/image60.tif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1.tiff"/><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stronomes.com/la-fin-des-etoiles-massives/trou-noir/"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tiff"/><Relationship Id="rId6" Type="http://schemas.openxmlformats.org/officeDocument/2006/relationships/image" Target="../media/image8.tiff"/><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6" Type="http://schemas.openxmlformats.org/officeDocument/2006/relationships/image" Target="../media/image24.tiff"/><Relationship Id="rId7" Type="http://schemas.openxmlformats.org/officeDocument/2006/relationships/image" Target="../media/image25.tiff"/><Relationship Id="rId8"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Séminaire général sur l’astronomie</a:t>
            </a:r>
            <a:endParaRPr lang="fr-FR" dirty="0"/>
          </a:p>
        </p:txBody>
      </p:sp>
      <p:sp>
        <p:nvSpPr>
          <p:cNvPr id="4" name="Sous-titre 3"/>
          <p:cNvSpPr>
            <a:spLocks noGrp="1"/>
          </p:cNvSpPr>
          <p:nvPr>
            <p:ph type="subTitle" idx="1"/>
          </p:nvPr>
        </p:nvSpPr>
        <p:spPr/>
        <p:txBody>
          <a:bodyPr/>
          <a:lstStyle/>
          <a:p>
            <a:r>
              <a:rPr lang="fr-FR" dirty="0" smtClean="0"/>
              <a:t>Module Recherche en physique moderne</a:t>
            </a:r>
            <a:endParaRPr lang="fr-FR" dirty="0"/>
          </a:p>
        </p:txBody>
      </p:sp>
    </p:spTree>
    <p:extLst>
      <p:ext uri="{BB962C8B-B14F-4D97-AF65-F5344CB8AC3E}">
        <p14:creationId xmlns:p14="http://schemas.microsoft.com/office/powerpoint/2010/main" val="393269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Découverte de l’astronomie</a:t>
            </a:r>
            <a:endParaRPr lang="fr-FR" dirty="0"/>
          </a:p>
        </p:txBody>
      </p:sp>
      <p:sp>
        <p:nvSpPr>
          <p:cNvPr id="4" name="ZoneTexte 3"/>
          <p:cNvSpPr txBox="1"/>
          <p:nvPr/>
        </p:nvSpPr>
        <p:spPr>
          <a:xfrm>
            <a:off x="731656" y="1427777"/>
            <a:ext cx="3770142" cy="400110"/>
          </a:xfrm>
          <a:prstGeom prst="rect">
            <a:avLst/>
          </a:prstGeom>
          <a:noFill/>
        </p:spPr>
        <p:txBody>
          <a:bodyPr wrap="square" rtlCol="0">
            <a:spAutoFit/>
          </a:bodyPr>
          <a:lstStyle/>
          <a:p>
            <a:r>
              <a:rPr lang="fr-FR" sz="2000" dirty="0" smtClean="0"/>
              <a:t>Quelques ordres </a:t>
            </a:r>
            <a:r>
              <a:rPr lang="fr-FR" sz="2000" smtClean="0"/>
              <a:t>de grandeur</a:t>
            </a:r>
            <a:endParaRPr lang="fr-FR" sz="2000"/>
          </a:p>
        </p:txBody>
      </p:sp>
      <p:pic>
        <p:nvPicPr>
          <p:cNvPr id="7" name="Image 6"/>
          <p:cNvPicPr>
            <a:picLocks noChangeAspect="1"/>
          </p:cNvPicPr>
          <p:nvPr/>
        </p:nvPicPr>
        <p:blipFill rotWithShape="1">
          <a:blip r:embed="rId2">
            <a:extLst>
              <a:ext uri="{28A0092B-C50C-407E-A947-70E740481C1C}">
                <a14:useLocalDpi xmlns:a14="http://schemas.microsoft.com/office/drawing/2010/main" val="0"/>
              </a:ext>
            </a:extLst>
          </a:blip>
          <a:srcRect l="81474" t="50924" r="6485" b="23378"/>
          <a:stretch/>
        </p:blipFill>
        <p:spPr>
          <a:xfrm>
            <a:off x="6408224" y="1521458"/>
            <a:ext cx="1749783" cy="1672716"/>
          </a:xfrm>
          <a:prstGeom prst="rect">
            <a:avLst/>
          </a:prstGeom>
        </p:spPr>
      </p:pic>
      <p:sp>
        <p:nvSpPr>
          <p:cNvPr id="3" name="ZoneTexte 2"/>
          <p:cNvSpPr txBox="1"/>
          <p:nvPr/>
        </p:nvSpPr>
        <p:spPr>
          <a:xfrm>
            <a:off x="3507814" y="6129572"/>
            <a:ext cx="6753726" cy="369332"/>
          </a:xfrm>
          <a:prstGeom prst="rect">
            <a:avLst/>
          </a:prstGeom>
          <a:noFill/>
        </p:spPr>
        <p:txBody>
          <a:bodyPr wrap="square" rtlCol="0">
            <a:spAutoFit/>
          </a:bodyPr>
          <a:lstStyle/>
          <a:p>
            <a:r>
              <a:rPr lang="fr-FR" dirty="0" smtClean="0"/>
              <a:t>10</a:t>
            </a:r>
            <a:r>
              <a:rPr lang="fr-FR" baseline="30000" dirty="0" smtClean="0"/>
              <a:t>21</a:t>
            </a:r>
            <a:r>
              <a:rPr lang="fr-FR" dirty="0" smtClean="0"/>
              <a:t> m = 10</a:t>
            </a:r>
            <a:r>
              <a:rPr lang="fr-FR" baseline="30000" dirty="0" smtClean="0"/>
              <a:t>4</a:t>
            </a:r>
            <a:r>
              <a:rPr lang="fr-FR" dirty="0" smtClean="0"/>
              <a:t> </a:t>
            </a:r>
            <a:r>
              <a:rPr lang="fr-FR" dirty="0" err="1" smtClean="0"/>
              <a:t>a.l</a:t>
            </a:r>
            <a:r>
              <a:rPr lang="fr-FR" dirty="0" smtClean="0"/>
              <a:t>. : diamètre voie lactée</a:t>
            </a:r>
            <a:endParaRPr lang="fr-FR" dirty="0"/>
          </a:p>
        </p:txBody>
      </p:sp>
      <p:pic>
        <p:nvPicPr>
          <p:cNvPr id="11" name="Image 10"/>
          <p:cNvPicPr>
            <a:picLocks noChangeAspect="1"/>
          </p:cNvPicPr>
          <p:nvPr/>
        </p:nvPicPr>
        <p:blipFill>
          <a:blip r:embed="rId3"/>
          <a:stretch>
            <a:fillRect/>
          </a:stretch>
        </p:blipFill>
        <p:spPr>
          <a:xfrm>
            <a:off x="7230987" y="3510839"/>
            <a:ext cx="2458793" cy="1385729"/>
          </a:xfrm>
          <a:prstGeom prst="rect">
            <a:avLst/>
          </a:prstGeom>
        </p:spPr>
      </p:pic>
      <p:pic>
        <p:nvPicPr>
          <p:cNvPr id="12" name="Image 11"/>
          <p:cNvPicPr>
            <a:picLocks noChangeAspect="1"/>
          </p:cNvPicPr>
          <p:nvPr/>
        </p:nvPicPr>
        <p:blipFill>
          <a:blip r:embed="rId4"/>
          <a:stretch>
            <a:fillRect/>
          </a:stretch>
        </p:blipFill>
        <p:spPr>
          <a:xfrm>
            <a:off x="838200" y="2007727"/>
            <a:ext cx="1804482" cy="1186447"/>
          </a:xfrm>
          <a:prstGeom prst="rect">
            <a:avLst/>
          </a:prstGeom>
        </p:spPr>
      </p:pic>
      <p:pic>
        <p:nvPicPr>
          <p:cNvPr id="13" name="Image 12"/>
          <p:cNvPicPr>
            <a:picLocks noChangeAspect="1"/>
          </p:cNvPicPr>
          <p:nvPr/>
        </p:nvPicPr>
        <p:blipFill>
          <a:blip r:embed="rId5"/>
          <a:stretch>
            <a:fillRect/>
          </a:stretch>
        </p:blipFill>
        <p:spPr>
          <a:xfrm>
            <a:off x="616805" y="5449015"/>
            <a:ext cx="2641847" cy="1408985"/>
          </a:xfrm>
          <a:prstGeom prst="rect">
            <a:avLst/>
          </a:prstGeom>
        </p:spPr>
      </p:pic>
      <p:sp>
        <p:nvSpPr>
          <p:cNvPr id="14" name="ZoneTexte 13"/>
          <p:cNvSpPr txBox="1"/>
          <p:nvPr/>
        </p:nvSpPr>
        <p:spPr>
          <a:xfrm>
            <a:off x="2818004" y="2263226"/>
            <a:ext cx="3561347" cy="646331"/>
          </a:xfrm>
          <a:prstGeom prst="rect">
            <a:avLst/>
          </a:prstGeom>
          <a:noFill/>
        </p:spPr>
        <p:txBody>
          <a:bodyPr wrap="square" rtlCol="0">
            <a:spAutoFit/>
          </a:bodyPr>
          <a:lstStyle/>
          <a:p>
            <a:r>
              <a:rPr lang="fr-FR" dirty="0"/>
              <a:t>10</a:t>
            </a:r>
            <a:r>
              <a:rPr lang="fr-FR" baseline="30000" dirty="0"/>
              <a:t>3</a:t>
            </a:r>
            <a:r>
              <a:rPr lang="fr-FR" dirty="0"/>
              <a:t> m = 1km: taille d’un comète</a:t>
            </a:r>
          </a:p>
          <a:p>
            <a:endParaRPr lang="fr-FR" dirty="0"/>
          </a:p>
        </p:txBody>
      </p:sp>
      <p:sp>
        <p:nvSpPr>
          <p:cNvPr id="15" name="ZoneTexte 14"/>
          <p:cNvSpPr txBox="1"/>
          <p:nvPr/>
        </p:nvSpPr>
        <p:spPr>
          <a:xfrm>
            <a:off x="8285777" y="1714531"/>
            <a:ext cx="3256547" cy="923330"/>
          </a:xfrm>
          <a:prstGeom prst="rect">
            <a:avLst/>
          </a:prstGeom>
          <a:noFill/>
        </p:spPr>
        <p:txBody>
          <a:bodyPr wrap="square" rtlCol="0">
            <a:spAutoFit/>
          </a:bodyPr>
          <a:lstStyle/>
          <a:p>
            <a:r>
              <a:rPr lang="fr-FR" dirty="0"/>
              <a:t>3.8 10</a:t>
            </a:r>
            <a:r>
              <a:rPr lang="fr-FR" baseline="30000" dirty="0"/>
              <a:t>8</a:t>
            </a:r>
            <a:r>
              <a:rPr lang="fr-FR" dirty="0"/>
              <a:t> m = 380 000 km: distance Terre-Lune</a:t>
            </a:r>
          </a:p>
          <a:p>
            <a:endParaRPr lang="fr-FR" dirty="0"/>
          </a:p>
        </p:txBody>
      </p:sp>
      <p:sp>
        <p:nvSpPr>
          <p:cNvPr id="16" name="ZoneTexte 15"/>
          <p:cNvSpPr txBox="1"/>
          <p:nvPr/>
        </p:nvSpPr>
        <p:spPr>
          <a:xfrm>
            <a:off x="3195974" y="4055220"/>
            <a:ext cx="4087142" cy="646331"/>
          </a:xfrm>
          <a:prstGeom prst="rect">
            <a:avLst/>
          </a:prstGeom>
          <a:noFill/>
        </p:spPr>
        <p:txBody>
          <a:bodyPr wrap="square" rtlCol="0">
            <a:spAutoFit/>
          </a:bodyPr>
          <a:lstStyle/>
          <a:p>
            <a:r>
              <a:rPr lang="fr-FR" dirty="0"/>
              <a:t>1.5 </a:t>
            </a:r>
            <a:r>
              <a:rPr lang="fr-FR"/>
              <a:t>10</a:t>
            </a:r>
            <a:r>
              <a:rPr lang="fr-FR" baseline="30000"/>
              <a:t>11</a:t>
            </a:r>
            <a:r>
              <a:rPr lang="fr-FR"/>
              <a:t> </a:t>
            </a:r>
            <a:r>
              <a:rPr lang="fr-FR" smtClean="0"/>
              <a:t>m = 1 U.A. </a:t>
            </a:r>
            <a:r>
              <a:rPr lang="fr-FR" dirty="0"/>
              <a:t>: distance Terre-Soleil</a:t>
            </a:r>
          </a:p>
          <a:p>
            <a:endParaRPr lang="fr-FR" dirty="0"/>
          </a:p>
        </p:txBody>
      </p:sp>
      <p:sp>
        <p:nvSpPr>
          <p:cNvPr id="17" name="ZoneTexte 16"/>
          <p:cNvSpPr txBox="1"/>
          <p:nvPr/>
        </p:nvSpPr>
        <p:spPr>
          <a:xfrm>
            <a:off x="9601111" y="3695424"/>
            <a:ext cx="2637009" cy="1200329"/>
          </a:xfrm>
          <a:prstGeom prst="rect">
            <a:avLst/>
          </a:prstGeom>
          <a:noFill/>
        </p:spPr>
        <p:txBody>
          <a:bodyPr wrap="square" rtlCol="0">
            <a:spAutoFit/>
          </a:bodyPr>
          <a:lstStyle/>
          <a:p>
            <a:r>
              <a:rPr lang="fr-FR" dirty="0" smtClean="0"/>
              <a:t>10</a:t>
            </a:r>
            <a:r>
              <a:rPr lang="fr-FR" baseline="30000" dirty="0" smtClean="0"/>
              <a:t>16</a:t>
            </a:r>
            <a:r>
              <a:rPr lang="fr-FR" dirty="0" smtClean="0"/>
              <a:t> </a:t>
            </a:r>
            <a:r>
              <a:rPr lang="fr-FR" dirty="0" smtClean="0"/>
              <a:t>m = </a:t>
            </a:r>
            <a:r>
              <a:rPr lang="fr-FR" dirty="0" smtClean="0"/>
              <a:t>1 </a:t>
            </a:r>
            <a:r>
              <a:rPr lang="fr-FR" dirty="0" err="1" smtClean="0"/>
              <a:t>a.l</a:t>
            </a:r>
            <a:r>
              <a:rPr lang="fr-FR" dirty="0" smtClean="0"/>
              <a:t>. </a:t>
            </a:r>
            <a:r>
              <a:rPr lang="fr-FR" dirty="0"/>
              <a:t>: Alpha du Centaure (étoile la plus proche)</a:t>
            </a:r>
          </a:p>
          <a:p>
            <a:endParaRPr lang="fr-FR" dirty="0"/>
          </a:p>
        </p:txBody>
      </p:sp>
      <p:pic>
        <p:nvPicPr>
          <p:cNvPr id="18" name="Image 17"/>
          <p:cNvPicPr>
            <a:picLocks noChangeAspect="1"/>
          </p:cNvPicPr>
          <p:nvPr/>
        </p:nvPicPr>
        <p:blipFill>
          <a:blip r:embed="rId6"/>
          <a:stretch>
            <a:fillRect/>
          </a:stretch>
        </p:blipFill>
        <p:spPr>
          <a:xfrm>
            <a:off x="284907" y="3537571"/>
            <a:ext cx="2911067" cy="1440978"/>
          </a:xfrm>
          <a:prstGeom prst="rect">
            <a:avLst/>
          </a:prstGeom>
        </p:spPr>
      </p:pic>
      <p:pic>
        <p:nvPicPr>
          <p:cNvPr id="19" name="Image 18"/>
          <p:cNvPicPr>
            <a:picLocks noChangeAspect="1"/>
          </p:cNvPicPr>
          <p:nvPr/>
        </p:nvPicPr>
        <p:blipFill>
          <a:blip r:embed="rId7"/>
          <a:stretch>
            <a:fillRect/>
          </a:stretch>
        </p:blipFill>
        <p:spPr>
          <a:xfrm>
            <a:off x="7474839" y="5106733"/>
            <a:ext cx="1829581" cy="1670564"/>
          </a:xfrm>
          <a:prstGeom prst="rect">
            <a:avLst/>
          </a:prstGeom>
        </p:spPr>
      </p:pic>
      <p:sp>
        <p:nvSpPr>
          <p:cNvPr id="20" name="ZoneTexte 19"/>
          <p:cNvSpPr txBox="1"/>
          <p:nvPr/>
        </p:nvSpPr>
        <p:spPr>
          <a:xfrm>
            <a:off x="9601111" y="5806406"/>
            <a:ext cx="2277979" cy="646331"/>
          </a:xfrm>
          <a:prstGeom prst="rect">
            <a:avLst/>
          </a:prstGeom>
          <a:noFill/>
        </p:spPr>
        <p:txBody>
          <a:bodyPr wrap="square" rtlCol="0">
            <a:spAutoFit/>
          </a:bodyPr>
          <a:lstStyle/>
          <a:p>
            <a:r>
              <a:rPr lang="fi-FI" dirty="0"/>
              <a:t>10</a:t>
            </a:r>
            <a:r>
              <a:rPr lang="fi-FI" baseline="30000" dirty="0"/>
              <a:t>26</a:t>
            </a:r>
            <a:r>
              <a:rPr lang="fi-FI" dirty="0"/>
              <a:t> </a:t>
            </a:r>
            <a:r>
              <a:rPr lang="fi-FI" dirty="0" smtClean="0"/>
              <a:t>m = 10</a:t>
            </a:r>
            <a:r>
              <a:rPr lang="fi-FI" baseline="30000" dirty="0" smtClean="0"/>
              <a:t>9</a:t>
            </a:r>
            <a:r>
              <a:rPr lang="fi-FI" dirty="0" smtClean="0"/>
              <a:t> </a:t>
            </a:r>
            <a:r>
              <a:rPr lang="fi-FI" dirty="0" err="1" smtClean="0"/>
              <a:t>a.l</a:t>
            </a:r>
            <a:r>
              <a:rPr lang="fi-FI" dirty="0" smtClean="0"/>
              <a:t>. : </a:t>
            </a:r>
            <a:r>
              <a:rPr lang="fi-FI" dirty="0" err="1" smtClean="0"/>
              <a:t>Taille</a:t>
            </a:r>
            <a:r>
              <a:rPr lang="fi-FI" dirty="0" smtClean="0"/>
              <a:t> </a:t>
            </a:r>
            <a:r>
              <a:rPr lang="fi-FI" dirty="0" err="1" smtClean="0"/>
              <a:t>Univers</a:t>
            </a:r>
            <a:r>
              <a:rPr lang="fi-FI" dirty="0" smtClean="0"/>
              <a:t> </a:t>
            </a:r>
            <a:r>
              <a:rPr lang="fi-FI" dirty="0" err="1" smtClean="0"/>
              <a:t>connu</a:t>
            </a:r>
            <a:endParaRPr lang="fr-FR" dirty="0"/>
          </a:p>
        </p:txBody>
      </p:sp>
    </p:spTree>
    <p:extLst>
      <p:ext uri="{BB962C8B-B14F-4D97-AF65-F5344CB8AC3E}">
        <p14:creationId xmlns:p14="http://schemas.microsoft.com/office/powerpoint/2010/main" val="86989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P spid="1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a:t>
            </a:r>
            <a:r>
              <a:rPr lang="fr-FR" dirty="0" smtClean="0"/>
              <a:t>l’astronomie</a:t>
            </a:r>
            <a:endParaRPr lang="fr-FR" dirty="0"/>
          </a:p>
        </p:txBody>
      </p:sp>
      <p:sp>
        <p:nvSpPr>
          <p:cNvPr id="4" name="ZoneTexte 3"/>
          <p:cNvSpPr txBox="1"/>
          <p:nvPr/>
        </p:nvSpPr>
        <p:spPr>
          <a:xfrm>
            <a:off x="838200" y="1498589"/>
            <a:ext cx="3444949" cy="400110"/>
          </a:xfrm>
          <a:prstGeom prst="rect">
            <a:avLst/>
          </a:prstGeom>
          <a:noFill/>
        </p:spPr>
        <p:txBody>
          <a:bodyPr wrap="square" rtlCol="0">
            <a:spAutoFit/>
          </a:bodyPr>
          <a:lstStyle/>
          <a:p>
            <a:r>
              <a:rPr lang="fr-FR" sz="2000" dirty="0" smtClean="0"/>
              <a:t>Les outils de l’astronomie</a:t>
            </a:r>
            <a:endParaRPr lang="fr-FR" sz="2000" dirty="0"/>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l="46641" t="22283" r="38716" b="50822"/>
          <a:stretch/>
        </p:blipFill>
        <p:spPr>
          <a:xfrm>
            <a:off x="3265923" y="2265517"/>
            <a:ext cx="1081538" cy="924175"/>
          </a:xfrm>
          <a:prstGeom prst="rect">
            <a:avLst/>
          </a:prstGeom>
        </p:spPr>
      </p:pic>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l="75477" t="65360" r="11934" b="5752"/>
          <a:stretch/>
        </p:blipFill>
        <p:spPr>
          <a:xfrm>
            <a:off x="10280322" y="4093621"/>
            <a:ext cx="1505247" cy="2211951"/>
          </a:xfrm>
          <a:prstGeom prst="rect">
            <a:avLst/>
          </a:prstGeom>
        </p:spPr>
      </p:pic>
      <p:pic>
        <p:nvPicPr>
          <p:cNvPr id="7" name="Image 6"/>
          <p:cNvPicPr>
            <a:picLocks noChangeAspect="1"/>
          </p:cNvPicPr>
          <p:nvPr/>
        </p:nvPicPr>
        <p:blipFill rotWithShape="1">
          <a:blip r:embed="rId2">
            <a:extLst>
              <a:ext uri="{28A0092B-C50C-407E-A947-70E740481C1C}">
                <a14:useLocalDpi xmlns:a14="http://schemas.microsoft.com/office/drawing/2010/main" val="0"/>
              </a:ext>
            </a:extLst>
          </a:blip>
          <a:srcRect l="43856" t="57895" r="39362" b="3828"/>
          <a:stretch/>
        </p:blipFill>
        <p:spPr>
          <a:xfrm>
            <a:off x="3285855" y="3618389"/>
            <a:ext cx="1203158" cy="1283369"/>
          </a:xfrm>
          <a:prstGeom prst="rect">
            <a:avLst/>
          </a:prstGeom>
        </p:spPr>
      </p:pic>
      <p:sp>
        <p:nvSpPr>
          <p:cNvPr id="3" name="ZoneTexte 2"/>
          <p:cNvSpPr txBox="1"/>
          <p:nvPr/>
        </p:nvSpPr>
        <p:spPr>
          <a:xfrm>
            <a:off x="1057751" y="2449782"/>
            <a:ext cx="1957137" cy="369332"/>
          </a:xfrm>
          <a:prstGeom prst="rect">
            <a:avLst/>
          </a:prstGeom>
          <a:noFill/>
        </p:spPr>
        <p:txBody>
          <a:bodyPr wrap="square" rtlCol="0">
            <a:spAutoFit/>
          </a:bodyPr>
          <a:lstStyle/>
          <a:p>
            <a:pPr marL="285750" indent="-285750">
              <a:buFont typeface="Arial" charset="0"/>
              <a:buChar char="•"/>
            </a:pPr>
            <a:r>
              <a:rPr lang="fr-FR" dirty="0" smtClean="0"/>
              <a:t>La lunette</a:t>
            </a:r>
            <a:endParaRPr lang="fr-FR" dirty="0"/>
          </a:p>
        </p:txBody>
      </p:sp>
      <p:sp>
        <p:nvSpPr>
          <p:cNvPr id="8" name="ZoneTexte 7"/>
          <p:cNvSpPr txBox="1"/>
          <p:nvPr/>
        </p:nvSpPr>
        <p:spPr>
          <a:xfrm>
            <a:off x="1057750" y="3767298"/>
            <a:ext cx="1957137" cy="369332"/>
          </a:xfrm>
          <a:prstGeom prst="rect">
            <a:avLst/>
          </a:prstGeom>
          <a:noFill/>
        </p:spPr>
        <p:txBody>
          <a:bodyPr wrap="square" rtlCol="0">
            <a:spAutoFit/>
          </a:bodyPr>
          <a:lstStyle/>
          <a:p>
            <a:pPr marL="285750" indent="-285750">
              <a:buFont typeface="Arial" charset="0"/>
              <a:buChar char="•"/>
            </a:pPr>
            <a:r>
              <a:rPr lang="fr-FR" dirty="0" smtClean="0"/>
              <a:t>Le télescope </a:t>
            </a:r>
            <a:endParaRPr lang="fr-FR" dirty="0"/>
          </a:p>
        </p:txBody>
      </p:sp>
      <p:pic>
        <p:nvPicPr>
          <p:cNvPr id="9" name="Image 8"/>
          <p:cNvPicPr>
            <a:picLocks noChangeAspect="1"/>
          </p:cNvPicPr>
          <p:nvPr/>
        </p:nvPicPr>
        <p:blipFill rotWithShape="1">
          <a:blip r:embed="rId2">
            <a:extLst>
              <a:ext uri="{28A0092B-C50C-407E-A947-70E740481C1C}">
                <a14:useLocalDpi xmlns:a14="http://schemas.microsoft.com/office/drawing/2010/main" val="0"/>
              </a:ext>
            </a:extLst>
          </a:blip>
          <a:srcRect l="70734" t="9935" r="4895" b="52423"/>
          <a:stretch/>
        </p:blipFill>
        <p:spPr>
          <a:xfrm>
            <a:off x="5090995" y="1856020"/>
            <a:ext cx="1992575" cy="1431839"/>
          </a:xfrm>
          <a:prstGeom prst="rect">
            <a:avLst/>
          </a:prstGeom>
        </p:spPr>
      </p:pic>
      <p:pic>
        <p:nvPicPr>
          <p:cNvPr id="10" name="Image 9"/>
          <p:cNvPicPr>
            <a:picLocks noChangeAspect="1"/>
          </p:cNvPicPr>
          <p:nvPr/>
        </p:nvPicPr>
        <p:blipFill rotWithShape="1">
          <a:blip r:embed="rId2">
            <a:extLst>
              <a:ext uri="{28A0092B-C50C-407E-A947-70E740481C1C}">
                <a14:useLocalDpi xmlns:a14="http://schemas.microsoft.com/office/drawing/2010/main" val="0"/>
              </a:ext>
            </a:extLst>
          </a:blip>
          <a:srcRect l="71379" t="56992" r="16762" b="6875"/>
          <a:stretch/>
        </p:blipFill>
        <p:spPr>
          <a:xfrm>
            <a:off x="5191095" y="3453191"/>
            <a:ext cx="1132531" cy="1613764"/>
          </a:xfrm>
          <a:prstGeom prst="rect">
            <a:avLst/>
          </a:prstGeom>
        </p:spPr>
      </p:pic>
      <p:pic>
        <p:nvPicPr>
          <p:cNvPr id="12" name="Image 11"/>
          <p:cNvPicPr>
            <a:picLocks noChangeAspect="1"/>
          </p:cNvPicPr>
          <p:nvPr/>
        </p:nvPicPr>
        <p:blipFill rotWithShape="1">
          <a:blip r:embed="rId3">
            <a:extLst>
              <a:ext uri="{28A0092B-C50C-407E-A947-70E740481C1C}">
                <a14:useLocalDpi xmlns:a14="http://schemas.microsoft.com/office/drawing/2010/main" val="0"/>
              </a:ext>
            </a:extLst>
          </a:blip>
          <a:srcRect l="82753" t="8093" r="5980" b="66415"/>
          <a:stretch/>
        </p:blipFill>
        <p:spPr>
          <a:xfrm>
            <a:off x="3414723" y="5149346"/>
            <a:ext cx="1081538" cy="1567036"/>
          </a:xfrm>
          <a:prstGeom prst="rect">
            <a:avLst/>
          </a:prstGeom>
        </p:spPr>
      </p:pic>
      <p:sp>
        <p:nvSpPr>
          <p:cNvPr id="15" name="ZoneTexte 14"/>
          <p:cNvSpPr txBox="1"/>
          <p:nvPr/>
        </p:nvSpPr>
        <p:spPr>
          <a:xfrm>
            <a:off x="955108" y="5330456"/>
            <a:ext cx="3202080" cy="369332"/>
          </a:xfrm>
          <a:prstGeom prst="rect">
            <a:avLst/>
          </a:prstGeom>
          <a:noFill/>
        </p:spPr>
        <p:txBody>
          <a:bodyPr wrap="square" rtlCol="0">
            <a:spAutoFit/>
          </a:bodyPr>
          <a:lstStyle/>
          <a:p>
            <a:pPr marL="285750" indent="-285750">
              <a:buFont typeface="Arial" charset="0"/>
              <a:buChar char="•"/>
            </a:pPr>
            <a:r>
              <a:rPr lang="fr-FR" dirty="0" smtClean="0"/>
              <a:t>Les </a:t>
            </a:r>
            <a:r>
              <a:rPr lang="fr-FR" dirty="0" err="1" smtClean="0"/>
              <a:t>radio-télescopes</a:t>
            </a:r>
            <a:r>
              <a:rPr lang="fr-FR" dirty="0" smtClean="0"/>
              <a:t> </a:t>
            </a:r>
            <a:endParaRPr lang="fr-FR" dirty="0"/>
          </a:p>
        </p:txBody>
      </p:sp>
      <p:sp>
        <p:nvSpPr>
          <p:cNvPr id="16" name="ZoneTexte 15"/>
          <p:cNvSpPr txBox="1"/>
          <p:nvPr/>
        </p:nvSpPr>
        <p:spPr>
          <a:xfrm>
            <a:off x="7891416" y="1867921"/>
            <a:ext cx="1957137" cy="646331"/>
          </a:xfrm>
          <a:prstGeom prst="rect">
            <a:avLst/>
          </a:prstGeom>
          <a:noFill/>
        </p:spPr>
        <p:txBody>
          <a:bodyPr wrap="square" rtlCol="0">
            <a:spAutoFit/>
          </a:bodyPr>
          <a:lstStyle/>
          <a:p>
            <a:pPr marL="285750" indent="-285750">
              <a:buFont typeface="Arial" charset="0"/>
              <a:buChar char="•"/>
            </a:pPr>
            <a:r>
              <a:rPr lang="fr-FR" dirty="0" smtClean="0"/>
              <a:t>Les télescopes spatiaux</a:t>
            </a:r>
            <a:endParaRPr lang="fr-FR" dirty="0"/>
          </a:p>
        </p:txBody>
      </p:sp>
      <p:sp>
        <p:nvSpPr>
          <p:cNvPr id="17" name="ZoneTexte 16"/>
          <p:cNvSpPr txBox="1"/>
          <p:nvPr/>
        </p:nvSpPr>
        <p:spPr>
          <a:xfrm>
            <a:off x="7891415" y="3813464"/>
            <a:ext cx="2391574" cy="369332"/>
          </a:xfrm>
          <a:prstGeom prst="rect">
            <a:avLst/>
          </a:prstGeom>
          <a:noFill/>
        </p:spPr>
        <p:txBody>
          <a:bodyPr wrap="square" rtlCol="0">
            <a:spAutoFit/>
          </a:bodyPr>
          <a:lstStyle/>
          <a:p>
            <a:pPr marL="285750" indent="-285750">
              <a:buFont typeface="Arial" charset="0"/>
              <a:buChar char="•"/>
            </a:pPr>
            <a:r>
              <a:rPr lang="fr-FR" dirty="0" smtClean="0"/>
              <a:t>Les spectrographes</a:t>
            </a:r>
            <a:endParaRPr lang="fr-FR" dirty="0"/>
          </a:p>
        </p:txBody>
      </p:sp>
      <p:pic>
        <p:nvPicPr>
          <p:cNvPr id="18" name="Image 17"/>
          <p:cNvPicPr>
            <a:picLocks noChangeAspect="1"/>
          </p:cNvPicPr>
          <p:nvPr/>
        </p:nvPicPr>
        <p:blipFill>
          <a:blip r:embed="rId4"/>
          <a:stretch>
            <a:fillRect/>
          </a:stretch>
        </p:blipFill>
        <p:spPr>
          <a:xfrm>
            <a:off x="9727885" y="1809243"/>
            <a:ext cx="2159847" cy="1623609"/>
          </a:xfrm>
          <a:prstGeom prst="rect">
            <a:avLst/>
          </a:prstGeom>
        </p:spPr>
      </p:pic>
      <p:sp>
        <p:nvSpPr>
          <p:cNvPr id="19" name="ZoneTexte 18"/>
          <p:cNvSpPr txBox="1"/>
          <p:nvPr/>
        </p:nvSpPr>
        <p:spPr>
          <a:xfrm>
            <a:off x="7888748" y="5370962"/>
            <a:ext cx="2391574" cy="369332"/>
          </a:xfrm>
          <a:prstGeom prst="rect">
            <a:avLst/>
          </a:prstGeom>
          <a:noFill/>
        </p:spPr>
        <p:txBody>
          <a:bodyPr wrap="square" rtlCol="0">
            <a:spAutoFit/>
          </a:bodyPr>
          <a:lstStyle/>
          <a:p>
            <a:pPr marL="285750" indent="-285750">
              <a:buFont typeface="Arial" charset="0"/>
              <a:buChar char="•"/>
            </a:pPr>
            <a:r>
              <a:rPr lang="fr-FR" dirty="0" smtClean="0"/>
              <a:t>Autres </a:t>
            </a:r>
            <a:r>
              <a:rPr lang="is-IS" dirty="0" smtClean="0"/>
              <a:t>…</a:t>
            </a:r>
            <a:endParaRPr lang="fr-FR" dirty="0"/>
          </a:p>
        </p:txBody>
      </p:sp>
    </p:spTree>
    <p:extLst>
      <p:ext uri="{BB962C8B-B14F-4D97-AF65-F5344CB8AC3E}">
        <p14:creationId xmlns:p14="http://schemas.microsoft.com/office/powerpoint/2010/main" val="7007556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srcRect l="5276" t="8056" r="2889" b="7641"/>
          <a:stretch/>
        </p:blipFill>
        <p:spPr>
          <a:xfrm>
            <a:off x="5694948" y="3202334"/>
            <a:ext cx="6456658" cy="3660374"/>
          </a:xfrm>
          <a:prstGeom prst="rect">
            <a:avLst/>
          </a:prstGeom>
        </p:spPr>
      </p:pic>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501772" y="1353490"/>
            <a:ext cx="2346435" cy="400110"/>
          </a:xfrm>
          <a:prstGeom prst="rect">
            <a:avLst/>
          </a:prstGeom>
          <a:noFill/>
        </p:spPr>
        <p:txBody>
          <a:bodyPr wrap="square" rtlCol="0">
            <a:spAutoFit/>
          </a:bodyPr>
          <a:lstStyle/>
          <a:p>
            <a:r>
              <a:rPr lang="fr-FR" sz="2000" smtClean="0"/>
              <a:t>Le système solaire</a:t>
            </a:r>
            <a:endParaRPr lang="fr-FR" sz="2000" dirty="0"/>
          </a:p>
        </p:txBody>
      </p:sp>
      <p:sp>
        <p:nvSpPr>
          <p:cNvPr id="6" name="ZoneTexte 5"/>
          <p:cNvSpPr txBox="1"/>
          <p:nvPr/>
        </p:nvSpPr>
        <p:spPr>
          <a:xfrm>
            <a:off x="838200" y="2574118"/>
            <a:ext cx="2683368" cy="369332"/>
          </a:xfrm>
          <a:prstGeom prst="rect">
            <a:avLst/>
          </a:prstGeom>
          <a:noFill/>
        </p:spPr>
        <p:txBody>
          <a:bodyPr wrap="square" rtlCol="0">
            <a:spAutoFit/>
          </a:bodyPr>
          <a:lstStyle/>
          <a:p>
            <a:pPr marL="285750" indent="-285750">
              <a:buFont typeface="Arial" charset="0"/>
              <a:buChar char="•"/>
            </a:pPr>
            <a:r>
              <a:rPr lang="fr-FR" dirty="0"/>
              <a:t>200 000 UA de rayon </a:t>
            </a:r>
          </a:p>
        </p:txBody>
      </p:sp>
      <p:sp>
        <p:nvSpPr>
          <p:cNvPr id="7" name="ZoneTexte 6"/>
          <p:cNvSpPr txBox="1"/>
          <p:nvPr/>
        </p:nvSpPr>
        <p:spPr>
          <a:xfrm>
            <a:off x="838200" y="3035077"/>
            <a:ext cx="2379717" cy="646331"/>
          </a:xfrm>
          <a:prstGeom prst="rect">
            <a:avLst/>
          </a:prstGeom>
          <a:noFill/>
        </p:spPr>
        <p:txBody>
          <a:bodyPr wrap="square" rtlCol="0">
            <a:spAutoFit/>
          </a:bodyPr>
          <a:lstStyle/>
          <a:p>
            <a:pPr marL="285750" indent="-285750">
              <a:buFont typeface="Arial" charset="0"/>
              <a:buChar char="•"/>
            </a:pPr>
            <a:r>
              <a:rPr lang="fr-FR" dirty="0" smtClean="0"/>
              <a:t>orbites </a:t>
            </a:r>
            <a:r>
              <a:rPr lang="fr-FR" dirty="0"/>
              <a:t>elliptiques </a:t>
            </a:r>
          </a:p>
          <a:p>
            <a:pPr marL="285750" indent="-285750">
              <a:buFont typeface="Arial" charset="0"/>
              <a:buChar char="•"/>
            </a:pPr>
            <a:endParaRPr lang="fr-FR" dirty="0"/>
          </a:p>
        </p:txBody>
      </p:sp>
      <p:sp>
        <p:nvSpPr>
          <p:cNvPr id="8" name="ZoneTexte 7"/>
          <p:cNvSpPr txBox="1"/>
          <p:nvPr/>
        </p:nvSpPr>
        <p:spPr>
          <a:xfrm>
            <a:off x="838200" y="3632801"/>
            <a:ext cx="5011682" cy="1200329"/>
          </a:xfrm>
          <a:prstGeom prst="rect">
            <a:avLst/>
          </a:prstGeom>
          <a:noFill/>
        </p:spPr>
        <p:txBody>
          <a:bodyPr wrap="square" rtlCol="0">
            <a:spAutoFit/>
          </a:bodyPr>
          <a:lstStyle/>
          <a:p>
            <a:pPr marL="285750" indent="-285750">
              <a:buFont typeface="Arial" charset="0"/>
              <a:buChar char="•"/>
            </a:pPr>
            <a:r>
              <a:rPr lang="fr-FR" dirty="0"/>
              <a:t>4 </a:t>
            </a:r>
            <a:r>
              <a:rPr lang="fr-FR" dirty="0" smtClean="0"/>
              <a:t>planètes telluriques: Mercure</a:t>
            </a:r>
            <a:r>
              <a:rPr lang="fr-FR" dirty="0"/>
              <a:t>, </a:t>
            </a:r>
            <a:r>
              <a:rPr lang="fr-FR" dirty="0" smtClean="0"/>
              <a:t>Vénus</a:t>
            </a:r>
            <a:r>
              <a:rPr lang="fr-FR" dirty="0"/>
              <a:t>, la Terre et Mars. Leur </a:t>
            </a:r>
            <a:r>
              <a:rPr lang="fr-FR" dirty="0" smtClean="0"/>
              <a:t>densit</a:t>
            </a:r>
            <a:r>
              <a:rPr lang="fr-FR" dirty="0"/>
              <a:t>é</a:t>
            </a:r>
            <a:r>
              <a:rPr lang="fr-FR" dirty="0" smtClean="0"/>
              <a:t> </a:t>
            </a:r>
            <a:r>
              <a:rPr lang="fr-FR" dirty="0"/>
              <a:t>moyenne est </a:t>
            </a:r>
            <a:r>
              <a:rPr lang="fr-FR" dirty="0" smtClean="0"/>
              <a:t>élev</a:t>
            </a:r>
            <a:r>
              <a:rPr lang="fr-FR" dirty="0"/>
              <a:t>é</a:t>
            </a:r>
            <a:r>
              <a:rPr lang="fr-FR" dirty="0" smtClean="0"/>
              <a:t>e </a:t>
            </a:r>
            <a:r>
              <a:rPr lang="fr-FR" dirty="0"/>
              <a:t>(de 3,96 à</a:t>
            </a:r>
            <a:r>
              <a:rPr lang="fr-FR" dirty="0" smtClean="0"/>
              <a:t> </a:t>
            </a:r>
            <a:r>
              <a:rPr lang="fr-FR" dirty="0"/>
              <a:t>5,52) </a:t>
            </a:r>
          </a:p>
          <a:p>
            <a:pPr marL="285750" indent="-285750">
              <a:buFont typeface="Arial" charset="0"/>
              <a:buChar char="•"/>
            </a:pPr>
            <a:endParaRPr lang="fr-FR" dirty="0"/>
          </a:p>
        </p:txBody>
      </p:sp>
      <p:sp>
        <p:nvSpPr>
          <p:cNvPr id="9" name="ZoneTexte 8"/>
          <p:cNvSpPr txBox="1"/>
          <p:nvPr/>
        </p:nvSpPr>
        <p:spPr>
          <a:xfrm>
            <a:off x="870021" y="4821085"/>
            <a:ext cx="5170261" cy="1200329"/>
          </a:xfrm>
          <a:prstGeom prst="rect">
            <a:avLst/>
          </a:prstGeom>
          <a:noFill/>
        </p:spPr>
        <p:txBody>
          <a:bodyPr wrap="square" rtlCol="0">
            <a:spAutoFit/>
          </a:bodyPr>
          <a:lstStyle/>
          <a:p>
            <a:pPr marL="285750" indent="-285750">
              <a:buFont typeface="Arial" charset="0"/>
              <a:buChar char="•"/>
            </a:pPr>
            <a:r>
              <a:rPr lang="fr-FR" dirty="0"/>
              <a:t>4 </a:t>
            </a:r>
            <a:r>
              <a:rPr lang="fr-FR" dirty="0" smtClean="0"/>
              <a:t>planètes </a:t>
            </a:r>
            <a:r>
              <a:rPr lang="fr-FR" dirty="0"/>
              <a:t>gazeuses </a:t>
            </a:r>
            <a:r>
              <a:rPr lang="fr-FR" dirty="0" smtClean="0"/>
              <a:t>ou géantes </a:t>
            </a:r>
            <a:r>
              <a:rPr lang="fr-FR" dirty="0"/>
              <a:t>: Jupiter, Saturne, Uranus et Neptune, qui ont une </a:t>
            </a:r>
            <a:r>
              <a:rPr lang="fr-FR" dirty="0" smtClean="0"/>
              <a:t>densité </a:t>
            </a:r>
            <a:r>
              <a:rPr lang="fr-FR" dirty="0"/>
              <a:t>moyenne faible (de 0,7 à</a:t>
            </a:r>
            <a:r>
              <a:rPr lang="fr-FR" dirty="0" smtClean="0"/>
              <a:t> </a:t>
            </a:r>
            <a:r>
              <a:rPr lang="fr-FR" dirty="0"/>
              <a:t>1,5 </a:t>
            </a:r>
            <a:r>
              <a:rPr lang="fr-FR" dirty="0" smtClean="0"/>
              <a:t>)</a:t>
            </a:r>
            <a:endParaRPr lang="fr-FR" dirty="0"/>
          </a:p>
          <a:p>
            <a:pPr marL="285750" indent="-285750">
              <a:buFont typeface="Arial" charset="0"/>
              <a:buChar char="•"/>
            </a:pPr>
            <a:endParaRPr lang="fr-FR" dirty="0"/>
          </a:p>
        </p:txBody>
      </p:sp>
      <p:sp>
        <p:nvSpPr>
          <p:cNvPr id="10" name="ZoneTexte 9"/>
          <p:cNvSpPr txBox="1"/>
          <p:nvPr/>
        </p:nvSpPr>
        <p:spPr>
          <a:xfrm>
            <a:off x="501772" y="2024509"/>
            <a:ext cx="2444208" cy="369332"/>
          </a:xfrm>
          <a:prstGeom prst="rect">
            <a:avLst/>
          </a:prstGeom>
          <a:noFill/>
        </p:spPr>
        <p:txBody>
          <a:bodyPr wrap="square" rtlCol="0">
            <a:spAutoFit/>
          </a:bodyPr>
          <a:lstStyle/>
          <a:p>
            <a:r>
              <a:rPr lang="fr-FR" dirty="0" smtClean="0"/>
              <a:t>Caractéristiques:</a:t>
            </a:r>
            <a:endParaRPr lang="fr-FR" dirty="0"/>
          </a:p>
        </p:txBody>
      </p:sp>
    </p:spTree>
    <p:extLst>
      <p:ext uri="{BB962C8B-B14F-4D97-AF65-F5344CB8AC3E}">
        <p14:creationId xmlns:p14="http://schemas.microsoft.com/office/powerpoint/2010/main" val="355472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693683" y="1675299"/>
            <a:ext cx="2617076" cy="400110"/>
          </a:xfrm>
          <a:prstGeom prst="rect">
            <a:avLst/>
          </a:prstGeom>
          <a:noFill/>
        </p:spPr>
        <p:txBody>
          <a:bodyPr wrap="square" rtlCol="0">
            <a:spAutoFit/>
          </a:bodyPr>
          <a:lstStyle/>
          <a:p>
            <a:r>
              <a:rPr lang="fr-FR" sz="2000" dirty="0" smtClean="0"/>
              <a:t>Les </a:t>
            </a:r>
            <a:r>
              <a:rPr lang="fr-FR" sz="2000" smtClean="0"/>
              <a:t>planètes telluriques</a:t>
            </a:r>
            <a:endParaRPr lang="fr-FR" sz="2000"/>
          </a:p>
        </p:txBody>
      </p:sp>
      <p:sp>
        <p:nvSpPr>
          <p:cNvPr id="5" name="ZoneTexte 4"/>
          <p:cNvSpPr txBox="1"/>
          <p:nvPr/>
        </p:nvSpPr>
        <p:spPr>
          <a:xfrm>
            <a:off x="347586" y="2373578"/>
            <a:ext cx="4433014" cy="2308324"/>
          </a:xfrm>
          <a:prstGeom prst="rect">
            <a:avLst/>
          </a:prstGeom>
          <a:noFill/>
        </p:spPr>
        <p:txBody>
          <a:bodyPr wrap="square" rtlCol="0">
            <a:spAutoFit/>
          </a:bodyPr>
          <a:lstStyle/>
          <a:p>
            <a:r>
              <a:rPr lang="fr-FR" dirty="0" smtClean="0"/>
              <a:t>Mercure: </a:t>
            </a:r>
          </a:p>
          <a:p>
            <a:pPr marL="285750" indent="-285750">
              <a:buFont typeface="Arial" charset="0"/>
              <a:buChar char="•"/>
            </a:pPr>
            <a:r>
              <a:rPr lang="fr-FR" dirty="0" smtClean="0"/>
              <a:t>pas </a:t>
            </a:r>
            <a:r>
              <a:rPr lang="fr-FR" dirty="0" smtClean="0"/>
              <a:t>d’atmosphère </a:t>
            </a:r>
            <a:endParaRPr lang="fr-FR" dirty="0" smtClean="0"/>
          </a:p>
          <a:p>
            <a:pPr marL="285750" indent="-285750">
              <a:buFont typeface="Arial" charset="0"/>
              <a:buChar char="•"/>
            </a:pPr>
            <a:r>
              <a:rPr lang="fr-FR" dirty="0" smtClean="0"/>
              <a:t>surface </a:t>
            </a:r>
            <a:r>
              <a:rPr lang="fr-FR" dirty="0" smtClean="0"/>
              <a:t>complètement </a:t>
            </a:r>
            <a:r>
              <a:rPr lang="fr-FR" dirty="0" smtClean="0"/>
              <a:t>cratérisée</a:t>
            </a:r>
            <a:r>
              <a:rPr lang="fr-FR" dirty="0"/>
              <a:t> </a:t>
            </a:r>
            <a:r>
              <a:rPr lang="fr-FR" dirty="0" smtClean="0"/>
              <a:t>(impacts </a:t>
            </a:r>
            <a:r>
              <a:rPr lang="fr-FR" dirty="0" smtClean="0"/>
              <a:t>météoritiques </a:t>
            </a:r>
            <a:r>
              <a:rPr lang="fr-FR" dirty="0"/>
              <a:t>subis lors de sa formation et qui subsistent encore en l’absence d’ </a:t>
            </a:r>
            <a:r>
              <a:rPr lang="fr-FR" dirty="0" smtClean="0"/>
              <a:t>érosion).</a:t>
            </a:r>
            <a:endParaRPr lang="fr-FR" dirty="0" smtClean="0"/>
          </a:p>
          <a:p>
            <a:pPr marL="285750" indent="-285750">
              <a:buFont typeface="Arial" charset="0"/>
              <a:buChar char="•"/>
            </a:pPr>
            <a:r>
              <a:rPr lang="fr-FR" dirty="0" smtClean="0"/>
              <a:t>Température</a:t>
            </a:r>
            <a:r>
              <a:rPr lang="fr-FR" dirty="0" smtClean="0"/>
              <a:t>: </a:t>
            </a:r>
            <a:r>
              <a:rPr lang="fr-FR" dirty="0"/>
              <a:t> -</a:t>
            </a:r>
            <a:r>
              <a:rPr lang="fr-FR" b="1" dirty="0"/>
              <a:t>173 °C</a:t>
            </a:r>
            <a:r>
              <a:rPr lang="fr-FR" dirty="0"/>
              <a:t> </a:t>
            </a:r>
            <a:r>
              <a:rPr lang="fr-FR" dirty="0" smtClean="0"/>
              <a:t> à</a:t>
            </a:r>
            <a:r>
              <a:rPr lang="fr-FR" dirty="0"/>
              <a:t> </a:t>
            </a:r>
            <a:r>
              <a:rPr lang="fr-FR" b="1" dirty="0"/>
              <a:t>427 °C</a:t>
            </a:r>
            <a:endParaRPr lang="fr-FR" dirty="0"/>
          </a:p>
          <a:p>
            <a:endParaRPr lang="fr-FR" dirty="0"/>
          </a:p>
        </p:txBody>
      </p:sp>
      <p:sp>
        <p:nvSpPr>
          <p:cNvPr id="7" name="Rectangle 6"/>
          <p:cNvSpPr/>
          <p:nvPr/>
        </p:nvSpPr>
        <p:spPr>
          <a:xfrm>
            <a:off x="4604137" y="1875354"/>
            <a:ext cx="4105389" cy="2585323"/>
          </a:xfrm>
          <a:prstGeom prst="rect">
            <a:avLst/>
          </a:prstGeom>
        </p:spPr>
        <p:txBody>
          <a:bodyPr wrap="square">
            <a:spAutoFit/>
          </a:bodyPr>
          <a:lstStyle/>
          <a:p>
            <a:r>
              <a:rPr lang="fr-FR" dirty="0" smtClean="0">
                <a:latin typeface="CMR12" charset="0"/>
              </a:rPr>
              <a:t>Vénus :</a:t>
            </a:r>
          </a:p>
          <a:p>
            <a:pPr marL="285750" indent="-285750">
              <a:buFont typeface="Arial" charset="0"/>
              <a:buChar char="•"/>
            </a:pPr>
            <a:r>
              <a:rPr lang="fr-FR" dirty="0" smtClean="0">
                <a:latin typeface="CMR12" charset="0"/>
              </a:rPr>
              <a:t>Atmosphère très </a:t>
            </a:r>
            <a:r>
              <a:rPr lang="fr-FR" dirty="0">
                <a:latin typeface="CMR12" charset="0"/>
              </a:rPr>
              <a:t>dense et </a:t>
            </a:r>
            <a:r>
              <a:rPr lang="fr-FR" dirty="0" smtClean="0">
                <a:latin typeface="CMR12" charset="0"/>
              </a:rPr>
              <a:t>très étendue </a:t>
            </a:r>
            <a:r>
              <a:rPr lang="fr-FR" dirty="0">
                <a:latin typeface="CMR12" charset="0"/>
              </a:rPr>
              <a:t>contenant 96% de gaz carbonique et 3,5% d’azote et donnant une pression é</a:t>
            </a:r>
            <a:r>
              <a:rPr lang="fr-FR" dirty="0" smtClean="0">
                <a:latin typeface="CMR12" charset="0"/>
              </a:rPr>
              <a:t>norme </a:t>
            </a:r>
            <a:r>
              <a:rPr lang="fr-FR" dirty="0">
                <a:latin typeface="CMR12" charset="0"/>
              </a:rPr>
              <a:t>de 93 bars au niveau du </a:t>
            </a:r>
            <a:r>
              <a:rPr lang="fr-FR" dirty="0" smtClean="0">
                <a:latin typeface="CMR12" charset="0"/>
              </a:rPr>
              <a:t>sol, surmontée </a:t>
            </a:r>
            <a:r>
              <a:rPr lang="fr-FR" dirty="0">
                <a:latin typeface="CMR12" charset="0"/>
              </a:rPr>
              <a:t>de </a:t>
            </a:r>
            <a:r>
              <a:rPr lang="fr-FR" dirty="0" smtClean="0">
                <a:latin typeface="CMR12" charset="0"/>
              </a:rPr>
              <a:t>nuages élevés d’acide </a:t>
            </a:r>
            <a:r>
              <a:rPr lang="fr-FR" dirty="0" smtClean="0">
                <a:latin typeface="CMR12" charset="0"/>
              </a:rPr>
              <a:t>sulfurique.</a:t>
            </a:r>
            <a:endParaRPr lang="fr-FR" dirty="0" smtClean="0">
              <a:latin typeface="CMR12" charset="0"/>
            </a:endParaRPr>
          </a:p>
          <a:p>
            <a:pPr marL="285750" indent="-285750">
              <a:buFont typeface="Arial" charset="0"/>
              <a:buChar char="•"/>
            </a:pPr>
            <a:r>
              <a:rPr lang="fr-FR" dirty="0" smtClean="0">
                <a:latin typeface="CMR12" charset="0"/>
              </a:rPr>
              <a:t>Température : 450 </a:t>
            </a:r>
            <a:r>
              <a:rPr lang="fr-FR" sz="1050" dirty="0">
                <a:latin typeface="CMSY8" charset="0"/>
              </a:rPr>
              <a:t>◦</a:t>
            </a:r>
            <a:r>
              <a:rPr lang="fr-FR" dirty="0" smtClean="0">
                <a:latin typeface="CMR12" charset="0"/>
              </a:rPr>
              <a:t>C (gaz effet de serre CO</a:t>
            </a:r>
            <a:r>
              <a:rPr lang="fr-FR" baseline="-25000" dirty="0" smtClean="0">
                <a:latin typeface="CMR12" charset="0"/>
              </a:rPr>
              <a:t>2</a:t>
            </a:r>
            <a:r>
              <a:rPr lang="fr-FR" dirty="0" smtClean="0">
                <a:latin typeface="CMR12" charset="0"/>
              </a:rPr>
              <a:t>)</a:t>
            </a:r>
            <a:endParaRPr lang="fr-FR" dirty="0"/>
          </a:p>
        </p:txBody>
      </p:sp>
      <p:sp>
        <p:nvSpPr>
          <p:cNvPr id="8" name="Rectangle 7"/>
          <p:cNvSpPr/>
          <p:nvPr/>
        </p:nvSpPr>
        <p:spPr>
          <a:xfrm>
            <a:off x="8990914" y="1675299"/>
            <a:ext cx="3201086" cy="2308324"/>
          </a:xfrm>
          <a:prstGeom prst="rect">
            <a:avLst/>
          </a:prstGeom>
        </p:spPr>
        <p:txBody>
          <a:bodyPr wrap="square">
            <a:spAutoFit/>
          </a:bodyPr>
          <a:lstStyle/>
          <a:p>
            <a:r>
              <a:rPr lang="fr-FR" dirty="0" smtClean="0">
                <a:latin typeface="CMR12" charset="0"/>
              </a:rPr>
              <a:t>Mars: </a:t>
            </a:r>
          </a:p>
          <a:p>
            <a:pPr marL="285750" indent="-285750">
              <a:buFont typeface="Arial" charset="0"/>
              <a:buChar char="•"/>
            </a:pPr>
            <a:r>
              <a:rPr lang="fr-FR" dirty="0" smtClean="0">
                <a:latin typeface="CMR12" charset="0"/>
              </a:rPr>
              <a:t>atmosphère composée </a:t>
            </a:r>
            <a:r>
              <a:rPr lang="fr-FR" dirty="0">
                <a:latin typeface="CMR12" charset="0"/>
              </a:rPr>
              <a:t>de 95,3% de gaz carbonique, de 2,7% d’azote et un peu d’argon, mais sa </a:t>
            </a:r>
            <a:r>
              <a:rPr lang="fr-FR" dirty="0" smtClean="0">
                <a:latin typeface="CMR12" charset="0"/>
              </a:rPr>
              <a:t>pression </a:t>
            </a:r>
            <a:r>
              <a:rPr lang="fr-FR" dirty="0">
                <a:latin typeface="CMR12" charset="0"/>
              </a:rPr>
              <a:t>au sol est </a:t>
            </a:r>
            <a:r>
              <a:rPr lang="fr-FR" dirty="0" smtClean="0">
                <a:latin typeface="CMR12" charset="0"/>
              </a:rPr>
              <a:t>très </a:t>
            </a:r>
            <a:r>
              <a:rPr lang="fr-FR" dirty="0">
                <a:latin typeface="CMR12" charset="0"/>
              </a:rPr>
              <a:t>faible (7 millibars</a:t>
            </a:r>
            <a:r>
              <a:rPr lang="fr-FR" dirty="0" smtClean="0">
                <a:latin typeface="CMR12" charset="0"/>
              </a:rPr>
              <a:t>).</a:t>
            </a:r>
            <a:endParaRPr lang="fr-FR" dirty="0" smtClean="0">
              <a:latin typeface="CMR12" charset="0"/>
            </a:endParaRPr>
          </a:p>
          <a:p>
            <a:pPr marL="285750" indent="-285750">
              <a:buFont typeface="Arial" charset="0"/>
              <a:buChar char="•"/>
            </a:pPr>
            <a:r>
              <a:rPr lang="fr-FR" dirty="0" smtClean="0">
                <a:latin typeface="CMR12" charset="0"/>
              </a:rPr>
              <a:t>Température – </a:t>
            </a:r>
            <a:r>
              <a:rPr lang="fr-FR" dirty="0" smtClean="0">
                <a:latin typeface="CMR12" charset="0"/>
              </a:rPr>
              <a:t>133 </a:t>
            </a:r>
            <a:r>
              <a:rPr lang="sk-SK" b="1" dirty="0"/>
              <a:t>°C</a:t>
            </a:r>
            <a:r>
              <a:rPr lang="sk-SK" dirty="0"/>
              <a:t> </a:t>
            </a:r>
            <a:r>
              <a:rPr lang="fr-FR" dirty="0" smtClean="0">
                <a:latin typeface="CMR12" charset="0"/>
              </a:rPr>
              <a:t>à </a:t>
            </a:r>
            <a:r>
              <a:rPr lang="fr-FR" dirty="0" smtClean="0">
                <a:latin typeface="CMR12" charset="0"/>
              </a:rPr>
              <a:t>-3 </a:t>
            </a:r>
            <a:r>
              <a:rPr lang="sk-SK" b="1" dirty="0"/>
              <a:t>°C</a:t>
            </a:r>
            <a:r>
              <a:rPr lang="sk-SK" dirty="0"/>
              <a:t> </a:t>
            </a:r>
            <a:endParaRPr lang="fr-FR" dirty="0"/>
          </a:p>
        </p:txBody>
      </p:sp>
      <p:pic>
        <p:nvPicPr>
          <p:cNvPr id="3" name="Image 2"/>
          <p:cNvPicPr>
            <a:picLocks noChangeAspect="1"/>
          </p:cNvPicPr>
          <p:nvPr/>
        </p:nvPicPr>
        <p:blipFill>
          <a:blip r:embed="rId2"/>
          <a:stretch>
            <a:fillRect/>
          </a:stretch>
        </p:blipFill>
        <p:spPr>
          <a:xfrm>
            <a:off x="337908" y="4980072"/>
            <a:ext cx="2375203" cy="1621472"/>
          </a:xfrm>
          <a:prstGeom prst="rect">
            <a:avLst/>
          </a:prstGeom>
        </p:spPr>
      </p:pic>
      <p:pic>
        <p:nvPicPr>
          <p:cNvPr id="10" name="Image 9"/>
          <p:cNvPicPr>
            <a:picLocks noChangeAspect="1"/>
          </p:cNvPicPr>
          <p:nvPr/>
        </p:nvPicPr>
        <p:blipFill>
          <a:blip r:embed="rId3"/>
          <a:stretch>
            <a:fillRect/>
          </a:stretch>
        </p:blipFill>
        <p:spPr>
          <a:xfrm>
            <a:off x="5341182" y="4899119"/>
            <a:ext cx="1746224" cy="1783377"/>
          </a:xfrm>
          <a:prstGeom prst="rect">
            <a:avLst/>
          </a:prstGeom>
        </p:spPr>
      </p:pic>
      <p:pic>
        <p:nvPicPr>
          <p:cNvPr id="11" name="Image 10"/>
          <p:cNvPicPr>
            <a:picLocks noChangeAspect="1"/>
          </p:cNvPicPr>
          <p:nvPr/>
        </p:nvPicPr>
        <p:blipFill>
          <a:blip r:embed="rId4"/>
          <a:stretch>
            <a:fillRect/>
          </a:stretch>
        </p:blipFill>
        <p:spPr>
          <a:xfrm>
            <a:off x="9254958" y="4502702"/>
            <a:ext cx="2098842" cy="2098842"/>
          </a:xfrm>
          <a:prstGeom prst="rect">
            <a:avLst/>
          </a:prstGeom>
        </p:spPr>
      </p:pic>
    </p:spTree>
    <p:extLst>
      <p:ext uri="{BB962C8B-B14F-4D97-AF65-F5344CB8AC3E}">
        <p14:creationId xmlns:p14="http://schemas.microsoft.com/office/powerpoint/2010/main" val="566746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5" name="ZoneTexte 4"/>
          <p:cNvSpPr txBox="1"/>
          <p:nvPr/>
        </p:nvSpPr>
        <p:spPr>
          <a:xfrm>
            <a:off x="583325" y="1690688"/>
            <a:ext cx="2846612" cy="400110"/>
          </a:xfrm>
          <a:prstGeom prst="rect">
            <a:avLst/>
          </a:prstGeom>
          <a:noFill/>
        </p:spPr>
        <p:txBody>
          <a:bodyPr wrap="square" rtlCol="0">
            <a:spAutoFit/>
          </a:bodyPr>
          <a:lstStyle/>
          <a:p>
            <a:r>
              <a:rPr lang="fr-FR" sz="2000" smtClean="0"/>
              <a:t>Les planètes gazeuses</a:t>
            </a:r>
            <a:endParaRPr lang="fr-FR" sz="2000"/>
          </a:p>
        </p:txBody>
      </p:sp>
      <p:sp>
        <p:nvSpPr>
          <p:cNvPr id="6" name="Rectangle 5"/>
          <p:cNvSpPr/>
          <p:nvPr/>
        </p:nvSpPr>
        <p:spPr>
          <a:xfrm>
            <a:off x="304564" y="2243678"/>
            <a:ext cx="2663226" cy="1200329"/>
          </a:xfrm>
          <a:prstGeom prst="rect">
            <a:avLst/>
          </a:prstGeom>
        </p:spPr>
        <p:txBody>
          <a:bodyPr wrap="square">
            <a:spAutoFit/>
          </a:bodyPr>
          <a:lstStyle/>
          <a:p>
            <a:r>
              <a:rPr lang="fr-FR" dirty="0" smtClean="0">
                <a:latin typeface="CMR12" charset="0"/>
              </a:rPr>
              <a:t>Jupiter: </a:t>
            </a:r>
          </a:p>
          <a:p>
            <a:pPr marL="285750" indent="-285750">
              <a:buFont typeface="Arial" charset="0"/>
              <a:buChar char="•"/>
            </a:pPr>
            <a:r>
              <a:rPr lang="fr-FR" dirty="0" smtClean="0">
                <a:latin typeface="CMR12" charset="0"/>
              </a:rPr>
              <a:t>Taille: </a:t>
            </a:r>
            <a:r>
              <a:rPr lang="fr-FR" dirty="0" smtClean="0">
                <a:latin typeface="CMR12" charset="0"/>
              </a:rPr>
              <a:t>11</a:t>
            </a:r>
            <a:r>
              <a:rPr lang="fr-FR" dirty="0" smtClean="0">
                <a:latin typeface="CMR12" charset="0"/>
              </a:rPr>
              <a:t> Terres. </a:t>
            </a:r>
          </a:p>
          <a:p>
            <a:pPr marL="285750" indent="-285750">
              <a:buFont typeface="Arial" charset="0"/>
              <a:buChar char="•"/>
            </a:pPr>
            <a:r>
              <a:rPr lang="fr-FR" dirty="0" smtClean="0">
                <a:latin typeface="CMR12" charset="0"/>
              </a:rPr>
              <a:t>Environ -160</a:t>
            </a:r>
            <a:r>
              <a:rPr lang="fr-FR" b="1" dirty="0"/>
              <a:t> °</a:t>
            </a:r>
            <a:r>
              <a:rPr lang="fr-FR" b="1" dirty="0" smtClean="0"/>
              <a:t>C à la surface</a:t>
            </a:r>
            <a:endParaRPr lang="fr-FR" dirty="0" smtClean="0">
              <a:latin typeface="CMR12" charset="0"/>
            </a:endParaRPr>
          </a:p>
        </p:txBody>
      </p:sp>
      <p:sp>
        <p:nvSpPr>
          <p:cNvPr id="7" name="Rectangle 6"/>
          <p:cNvSpPr/>
          <p:nvPr/>
        </p:nvSpPr>
        <p:spPr>
          <a:xfrm>
            <a:off x="3581056" y="2176967"/>
            <a:ext cx="2801230" cy="1477328"/>
          </a:xfrm>
          <a:prstGeom prst="rect">
            <a:avLst/>
          </a:prstGeom>
        </p:spPr>
        <p:txBody>
          <a:bodyPr wrap="square">
            <a:spAutoFit/>
          </a:bodyPr>
          <a:lstStyle/>
          <a:p>
            <a:r>
              <a:rPr lang="fr-FR" dirty="0" smtClean="0">
                <a:latin typeface="CMR12" charset="0"/>
              </a:rPr>
              <a:t>Saturne: </a:t>
            </a:r>
            <a:endParaRPr lang="fr-FR" dirty="0" smtClean="0">
              <a:latin typeface="CMR12" charset="0"/>
            </a:endParaRPr>
          </a:p>
          <a:p>
            <a:pPr marL="285750" indent="-285750">
              <a:buFont typeface="Arial" charset="0"/>
              <a:buChar char="•"/>
            </a:pPr>
            <a:r>
              <a:rPr lang="fr-FR" dirty="0" smtClean="0">
                <a:latin typeface="CMR12" charset="0"/>
              </a:rPr>
              <a:t>Taille : 9 Terres</a:t>
            </a:r>
          </a:p>
          <a:p>
            <a:pPr marL="285750" indent="-285750">
              <a:buFont typeface="Arial" charset="0"/>
              <a:buChar char="•"/>
            </a:pPr>
            <a:r>
              <a:rPr lang="fr-FR" dirty="0" smtClean="0">
                <a:latin typeface="CMR12" charset="0"/>
              </a:rPr>
              <a:t>Température: environ - 190</a:t>
            </a:r>
            <a:r>
              <a:rPr lang="fr-FR" b="1" dirty="0"/>
              <a:t>°C à la surface</a:t>
            </a:r>
            <a:endParaRPr lang="fr-FR" dirty="0">
              <a:latin typeface="CMR12" charset="0"/>
            </a:endParaRPr>
          </a:p>
          <a:p>
            <a:pPr marL="285750" indent="-285750">
              <a:buFont typeface="Arial" charset="0"/>
              <a:buChar char="•"/>
            </a:pPr>
            <a:endParaRPr lang="fr-FR" dirty="0"/>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9885" y="4140574"/>
            <a:ext cx="1714977" cy="2369943"/>
          </a:xfrm>
          <a:prstGeom prst="rect">
            <a:avLst/>
          </a:prstGeom>
        </p:spPr>
      </p:pic>
      <p:sp>
        <p:nvSpPr>
          <p:cNvPr id="10" name="Rectangle 9"/>
          <p:cNvSpPr/>
          <p:nvPr/>
        </p:nvSpPr>
        <p:spPr>
          <a:xfrm>
            <a:off x="6702985" y="2231773"/>
            <a:ext cx="2813283" cy="1477328"/>
          </a:xfrm>
          <a:prstGeom prst="rect">
            <a:avLst/>
          </a:prstGeom>
        </p:spPr>
        <p:txBody>
          <a:bodyPr wrap="square">
            <a:spAutoFit/>
          </a:bodyPr>
          <a:lstStyle/>
          <a:p>
            <a:r>
              <a:rPr lang="fr-FR" dirty="0" smtClean="0">
                <a:latin typeface="CMR12" charset="0"/>
              </a:rPr>
              <a:t>Uranus</a:t>
            </a:r>
            <a:r>
              <a:rPr lang="fr-FR" dirty="0" smtClean="0">
                <a:latin typeface="CMR12" charset="0"/>
              </a:rPr>
              <a:t>:</a:t>
            </a:r>
          </a:p>
          <a:p>
            <a:pPr marL="285750" indent="-285750">
              <a:buFont typeface="Arial" charset="0"/>
              <a:buChar char="•"/>
            </a:pPr>
            <a:r>
              <a:rPr lang="fr-FR" dirty="0" smtClean="0">
                <a:latin typeface="CMR12" charset="0"/>
              </a:rPr>
              <a:t>Taille : 4 Terres</a:t>
            </a:r>
          </a:p>
          <a:p>
            <a:pPr marL="285750" indent="-285750">
              <a:buFont typeface="Arial" charset="0"/>
              <a:buChar char="•"/>
            </a:pPr>
            <a:r>
              <a:rPr lang="fr-FR" dirty="0" smtClean="0">
                <a:latin typeface="CMR12" charset="0"/>
              </a:rPr>
              <a:t>Température : -216</a:t>
            </a:r>
            <a:r>
              <a:rPr lang="fr-FR" b="1" dirty="0"/>
              <a:t>°C à la surface</a:t>
            </a:r>
            <a:endParaRPr lang="fr-FR" dirty="0">
              <a:latin typeface="CMR12" charset="0"/>
            </a:endParaRPr>
          </a:p>
          <a:p>
            <a:endParaRPr lang="fr-FR"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630" y="4341157"/>
            <a:ext cx="2115150" cy="1986959"/>
          </a:xfrm>
          <a:prstGeom prst="rect">
            <a:avLst/>
          </a:prstGeom>
        </p:spPr>
      </p:pic>
      <p:sp>
        <p:nvSpPr>
          <p:cNvPr id="12" name="Rectangle 11"/>
          <p:cNvSpPr/>
          <p:nvPr/>
        </p:nvSpPr>
        <p:spPr>
          <a:xfrm>
            <a:off x="9595659" y="2247053"/>
            <a:ext cx="2452421" cy="1477328"/>
          </a:xfrm>
          <a:prstGeom prst="rect">
            <a:avLst/>
          </a:prstGeom>
        </p:spPr>
        <p:txBody>
          <a:bodyPr wrap="square">
            <a:spAutoFit/>
          </a:bodyPr>
          <a:lstStyle/>
          <a:p>
            <a:r>
              <a:rPr lang="fr-FR" dirty="0" smtClean="0">
                <a:latin typeface="CMR12" charset="0"/>
              </a:rPr>
              <a:t>Neptune: </a:t>
            </a:r>
            <a:endParaRPr lang="fr-FR" dirty="0">
              <a:latin typeface="CMR12" charset="0"/>
            </a:endParaRPr>
          </a:p>
          <a:p>
            <a:pPr marL="285750" indent="-285750">
              <a:buFont typeface="Arial" charset="0"/>
              <a:buChar char="•"/>
            </a:pPr>
            <a:r>
              <a:rPr lang="fr-FR" dirty="0" smtClean="0">
                <a:latin typeface="CMR12" charset="0"/>
              </a:rPr>
              <a:t>Taille : 4 Terres</a:t>
            </a:r>
          </a:p>
          <a:p>
            <a:pPr marL="285750" indent="-285750">
              <a:buFont typeface="Arial" charset="0"/>
              <a:buChar char="•"/>
            </a:pPr>
            <a:r>
              <a:rPr lang="fr-FR" dirty="0" smtClean="0">
                <a:latin typeface="CMR12" charset="0"/>
              </a:rPr>
              <a:t>Température : -226</a:t>
            </a:r>
            <a:r>
              <a:rPr lang="fr-FR" b="1" dirty="0"/>
              <a:t>°C à la surface</a:t>
            </a:r>
            <a:endParaRPr lang="fr-FR" dirty="0">
              <a:latin typeface="CMR12" charset="0"/>
            </a:endParaRPr>
          </a:p>
          <a:p>
            <a:endParaRPr lang="fr-FR" dirty="0" smtClean="0">
              <a:latin typeface="CMR12" charset="0"/>
            </a:endParaRPr>
          </a:p>
        </p:txBody>
      </p:sp>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8415" y="4494193"/>
            <a:ext cx="1686911" cy="1680886"/>
          </a:xfrm>
          <a:prstGeom prst="rect">
            <a:avLst/>
          </a:prstGeom>
        </p:spPr>
      </p:pic>
      <p:pic>
        <p:nvPicPr>
          <p:cNvPr id="3" name="Image 2"/>
          <p:cNvPicPr>
            <a:picLocks noChangeAspect="1"/>
          </p:cNvPicPr>
          <p:nvPr/>
        </p:nvPicPr>
        <p:blipFill>
          <a:blip r:embed="rId5"/>
          <a:stretch>
            <a:fillRect/>
          </a:stretch>
        </p:blipFill>
        <p:spPr>
          <a:xfrm>
            <a:off x="440739" y="4140575"/>
            <a:ext cx="2187541" cy="2187541"/>
          </a:xfrm>
          <a:prstGeom prst="rect">
            <a:avLst/>
          </a:prstGeom>
        </p:spPr>
      </p:pic>
    </p:spTree>
    <p:extLst>
      <p:ext uri="{BB962C8B-B14F-4D97-AF65-F5344CB8AC3E}">
        <p14:creationId xmlns:p14="http://schemas.microsoft.com/office/powerpoint/2010/main" val="2004027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693683" y="1576552"/>
            <a:ext cx="4295412" cy="400110"/>
          </a:xfrm>
          <a:prstGeom prst="rect">
            <a:avLst/>
          </a:prstGeom>
          <a:noFill/>
        </p:spPr>
        <p:txBody>
          <a:bodyPr wrap="square" rtlCol="0">
            <a:spAutoFit/>
          </a:bodyPr>
          <a:lstStyle/>
          <a:p>
            <a:r>
              <a:rPr lang="fr-FR" sz="2000" dirty="0" smtClean="0"/>
              <a:t>Autres objets du système solaire</a:t>
            </a:r>
            <a:endParaRPr lang="fr-FR" sz="2000" dirty="0"/>
          </a:p>
        </p:txBody>
      </p:sp>
      <p:sp>
        <p:nvSpPr>
          <p:cNvPr id="6" name="ZoneTexte 5"/>
          <p:cNvSpPr txBox="1"/>
          <p:nvPr/>
        </p:nvSpPr>
        <p:spPr>
          <a:xfrm>
            <a:off x="838199" y="3826224"/>
            <a:ext cx="3011905" cy="369332"/>
          </a:xfrm>
          <a:prstGeom prst="rect">
            <a:avLst/>
          </a:prstGeom>
          <a:noFill/>
        </p:spPr>
        <p:txBody>
          <a:bodyPr wrap="square" rtlCol="0">
            <a:spAutoFit/>
          </a:bodyPr>
          <a:lstStyle/>
          <a:p>
            <a:pPr marL="285750" indent="-285750">
              <a:buFont typeface="Arial" charset="0"/>
              <a:buChar char="•"/>
            </a:pPr>
            <a:r>
              <a:rPr lang="fr-FR" dirty="0" smtClean="0"/>
              <a:t>Ceinture de Kuiper</a:t>
            </a:r>
            <a:endParaRPr lang="fr-FR" dirty="0"/>
          </a:p>
        </p:txBody>
      </p:sp>
      <p:pic>
        <p:nvPicPr>
          <p:cNvPr id="3" name="Image 2"/>
          <p:cNvPicPr>
            <a:picLocks noChangeAspect="1"/>
          </p:cNvPicPr>
          <p:nvPr/>
        </p:nvPicPr>
        <p:blipFill>
          <a:blip r:embed="rId3"/>
          <a:stretch>
            <a:fillRect/>
          </a:stretch>
        </p:blipFill>
        <p:spPr>
          <a:xfrm>
            <a:off x="7796463" y="1161136"/>
            <a:ext cx="2839454" cy="2732974"/>
          </a:xfrm>
          <a:prstGeom prst="rect">
            <a:avLst/>
          </a:prstGeom>
        </p:spPr>
      </p:pic>
      <p:sp>
        <p:nvSpPr>
          <p:cNvPr id="8" name="ZoneTexte 7"/>
          <p:cNvSpPr txBox="1"/>
          <p:nvPr/>
        </p:nvSpPr>
        <p:spPr>
          <a:xfrm>
            <a:off x="1440673" y="5023516"/>
            <a:ext cx="4270315" cy="369332"/>
          </a:xfrm>
          <a:prstGeom prst="rect">
            <a:avLst/>
          </a:prstGeom>
          <a:noFill/>
        </p:spPr>
        <p:txBody>
          <a:bodyPr wrap="square" rtlCol="0">
            <a:spAutoFit/>
          </a:bodyPr>
          <a:lstStyle/>
          <a:p>
            <a:pPr marL="285750" indent="-285750">
              <a:buFont typeface="Arial" charset="0"/>
              <a:buChar char="•"/>
            </a:pPr>
            <a:r>
              <a:rPr lang="fr-FR" dirty="0" smtClean="0"/>
              <a:t>Distance au Soleil: entre 30 </a:t>
            </a:r>
            <a:r>
              <a:rPr lang="fr-FR" dirty="0"/>
              <a:t>et </a:t>
            </a:r>
            <a:r>
              <a:rPr lang="fr-FR" dirty="0" smtClean="0"/>
              <a:t>55</a:t>
            </a:r>
            <a:r>
              <a:rPr lang="fr-FR" dirty="0"/>
              <a:t> </a:t>
            </a:r>
            <a:r>
              <a:rPr lang="fr-FR" dirty="0" smtClean="0"/>
              <a:t>UA</a:t>
            </a:r>
            <a:endParaRPr lang="fr-FR" dirty="0"/>
          </a:p>
        </p:txBody>
      </p:sp>
      <p:pic>
        <p:nvPicPr>
          <p:cNvPr id="9" name="Image 8"/>
          <p:cNvPicPr>
            <a:picLocks noChangeAspect="1"/>
          </p:cNvPicPr>
          <p:nvPr/>
        </p:nvPicPr>
        <p:blipFill>
          <a:blip r:embed="rId4"/>
          <a:stretch>
            <a:fillRect/>
          </a:stretch>
        </p:blipFill>
        <p:spPr>
          <a:xfrm>
            <a:off x="6096000" y="3996181"/>
            <a:ext cx="2846710" cy="2793334"/>
          </a:xfrm>
          <a:prstGeom prst="rect">
            <a:avLst/>
          </a:prstGeom>
        </p:spPr>
      </p:pic>
      <p:sp>
        <p:nvSpPr>
          <p:cNvPr id="10" name="ZoneTexte 9"/>
          <p:cNvSpPr txBox="1"/>
          <p:nvPr/>
        </p:nvSpPr>
        <p:spPr>
          <a:xfrm>
            <a:off x="1500836" y="4360648"/>
            <a:ext cx="4851838" cy="646331"/>
          </a:xfrm>
          <a:prstGeom prst="rect">
            <a:avLst/>
          </a:prstGeom>
          <a:noFill/>
        </p:spPr>
        <p:txBody>
          <a:bodyPr wrap="square" rtlCol="0">
            <a:spAutoFit/>
          </a:bodyPr>
          <a:lstStyle/>
          <a:p>
            <a:pPr marL="285750" indent="-285750">
              <a:buFont typeface="Arial" charset="0"/>
              <a:buChar char="•"/>
            </a:pPr>
            <a:r>
              <a:rPr lang="fr-FR" dirty="0" smtClean="0"/>
              <a:t>Composition: volatils </a:t>
            </a:r>
            <a:r>
              <a:rPr lang="fr-FR" dirty="0"/>
              <a:t>gelés comme </a:t>
            </a:r>
            <a:r>
              <a:rPr lang="fr-FR" dirty="0" smtClean="0"/>
              <a:t>le méthane, l’ammoniac</a:t>
            </a:r>
            <a:r>
              <a:rPr lang="fr-FR" dirty="0"/>
              <a:t> ou </a:t>
            </a:r>
            <a:r>
              <a:rPr lang="fr-FR" dirty="0" smtClean="0"/>
              <a:t>l’eau</a:t>
            </a:r>
            <a:endParaRPr lang="fr-FR" dirty="0"/>
          </a:p>
        </p:txBody>
      </p:sp>
      <p:sp>
        <p:nvSpPr>
          <p:cNvPr id="11" name="ZoneTexte 10"/>
          <p:cNvSpPr txBox="1"/>
          <p:nvPr/>
        </p:nvSpPr>
        <p:spPr>
          <a:xfrm>
            <a:off x="2101516" y="2527623"/>
            <a:ext cx="4684295" cy="369332"/>
          </a:xfrm>
          <a:prstGeom prst="rect">
            <a:avLst/>
          </a:prstGeom>
          <a:noFill/>
        </p:spPr>
        <p:txBody>
          <a:bodyPr wrap="square" rtlCol="0">
            <a:spAutoFit/>
          </a:bodyPr>
          <a:lstStyle/>
          <a:p>
            <a:pPr marL="285750" indent="-285750">
              <a:buFont typeface="Arial" charset="0"/>
              <a:buChar char="•"/>
            </a:pPr>
            <a:r>
              <a:rPr lang="fr-FR" dirty="0" smtClean="0"/>
              <a:t>Composition: corps </a:t>
            </a:r>
            <a:r>
              <a:rPr lang="fr-FR" dirty="0"/>
              <a:t>rocheux et métalliques</a:t>
            </a:r>
          </a:p>
        </p:txBody>
      </p:sp>
      <p:sp>
        <p:nvSpPr>
          <p:cNvPr id="12" name="ZoneTexte 11"/>
          <p:cNvSpPr txBox="1"/>
          <p:nvPr/>
        </p:nvSpPr>
        <p:spPr>
          <a:xfrm>
            <a:off x="1395663" y="2076860"/>
            <a:ext cx="3702613" cy="369332"/>
          </a:xfrm>
          <a:prstGeom prst="rect">
            <a:avLst/>
          </a:prstGeom>
          <a:noFill/>
        </p:spPr>
        <p:txBody>
          <a:bodyPr wrap="square" rtlCol="0">
            <a:spAutoFit/>
          </a:bodyPr>
          <a:lstStyle/>
          <a:p>
            <a:pPr marL="285750" indent="-285750">
              <a:buFont typeface="Arial" charset="0"/>
              <a:buChar char="•"/>
            </a:pPr>
            <a:r>
              <a:rPr lang="fr-FR" dirty="0" smtClean="0"/>
              <a:t>Ceinture d’</a:t>
            </a:r>
            <a:r>
              <a:rPr lang="fr-FR" dirty="0" err="1" smtClean="0"/>
              <a:t>astéroides</a:t>
            </a:r>
            <a:endParaRPr lang="fr-FR" dirty="0"/>
          </a:p>
        </p:txBody>
      </p:sp>
      <p:sp>
        <p:nvSpPr>
          <p:cNvPr id="13" name="ZoneTexte 12"/>
          <p:cNvSpPr txBox="1"/>
          <p:nvPr/>
        </p:nvSpPr>
        <p:spPr>
          <a:xfrm>
            <a:off x="2431054" y="3003423"/>
            <a:ext cx="3921620" cy="369332"/>
          </a:xfrm>
          <a:prstGeom prst="rect">
            <a:avLst/>
          </a:prstGeom>
          <a:noFill/>
        </p:spPr>
        <p:txBody>
          <a:bodyPr wrap="square" rtlCol="0">
            <a:spAutoFit/>
          </a:bodyPr>
          <a:lstStyle/>
          <a:p>
            <a:pPr marL="285750" indent="-285750">
              <a:buFont typeface="Arial" charset="0"/>
              <a:buChar char="•"/>
            </a:pPr>
            <a:r>
              <a:rPr lang="fr-FR" dirty="0" smtClean="0"/>
              <a:t>Distance au Soleil: entre 1.5 et 4 UA</a:t>
            </a:r>
            <a:endParaRPr lang="fr-FR" dirty="0"/>
          </a:p>
        </p:txBody>
      </p:sp>
    </p:spTree>
    <p:extLst>
      <p:ext uri="{BB962C8B-B14F-4D97-AF65-F5344CB8AC3E}">
        <p14:creationId xmlns:p14="http://schemas.microsoft.com/office/powerpoint/2010/main" val="118286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659218" y="1501761"/>
            <a:ext cx="2116066" cy="400110"/>
          </a:xfrm>
          <a:prstGeom prst="rect">
            <a:avLst/>
          </a:prstGeom>
          <a:noFill/>
        </p:spPr>
        <p:txBody>
          <a:bodyPr wrap="square" rtlCol="0">
            <a:spAutoFit/>
          </a:bodyPr>
          <a:lstStyle/>
          <a:p>
            <a:r>
              <a:rPr lang="fr-FR" sz="2000" dirty="0" smtClean="0"/>
              <a:t>Les étoiles</a:t>
            </a:r>
            <a:endParaRPr lang="fr-FR" sz="2000" dirty="0"/>
          </a:p>
        </p:txBody>
      </p:sp>
      <p:sp>
        <p:nvSpPr>
          <p:cNvPr id="6" name="ZoneTexte 5"/>
          <p:cNvSpPr txBox="1"/>
          <p:nvPr/>
        </p:nvSpPr>
        <p:spPr>
          <a:xfrm>
            <a:off x="838200" y="5506147"/>
            <a:ext cx="4507488" cy="923330"/>
          </a:xfrm>
          <a:prstGeom prst="rect">
            <a:avLst/>
          </a:prstGeom>
          <a:noFill/>
        </p:spPr>
        <p:txBody>
          <a:bodyPr wrap="square" rtlCol="0">
            <a:spAutoFit/>
          </a:bodyPr>
          <a:lstStyle/>
          <a:p>
            <a:r>
              <a:rPr lang="fr-FR" dirty="0" smtClean="0"/>
              <a:t>Equilibre Hydrostatique: Force gravitationnelle = Force de pression dues à des réactions de fusions nucléaires</a:t>
            </a:r>
            <a:endParaRPr lang="fr-FR" dirty="0"/>
          </a:p>
        </p:txBody>
      </p:sp>
      <p:pic>
        <p:nvPicPr>
          <p:cNvPr id="7" name="Image 6"/>
          <p:cNvPicPr>
            <a:picLocks noChangeAspect="1"/>
          </p:cNvPicPr>
          <p:nvPr/>
        </p:nvPicPr>
        <p:blipFill>
          <a:blip r:embed="rId2"/>
          <a:stretch>
            <a:fillRect/>
          </a:stretch>
        </p:blipFill>
        <p:spPr>
          <a:xfrm>
            <a:off x="1140018" y="2217263"/>
            <a:ext cx="3587602" cy="3037503"/>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5552" y="3556433"/>
            <a:ext cx="2382085" cy="3200249"/>
          </a:xfrm>
          <a:prstGeom prst="rect">
            <a:avLst/>
          </a:prstGeom>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1916" y="3710309"/>
            <a:ext cx="2851873" cy="2892498"/>
          </a:xfrm>
          <a:prstGeom prst="rect">
            <a:avLst/>
          </a:prstGeom>
        </p:spPr>
      </p:pic>
      <p:sp>
        <p:nvSpPr>
          <p:cNvPr id="8" name="ZoneTexte 7"/>
          <p:cNvSpPr txBox="1"/>
          <p:nvPr/>
        </p:nvSpPr>
        <p:spPr>
          <a:xfrm>
            <a:off x="5629211" y="2047561"/>
            <a:ext cx="4180795" cy="369332"/>
          </a:xfrm>
          <a:prstGeom prst="rect">
            <a:avLst/>
          </a:prstGeom>
          <a:noFill/>
        </p:spPr>
        <p:txBody>
          <a:bodyPr wrap="square" rtlCol="0">
            <a:spAutoFit/>
          </a:bodyPr>
          <a:lstStyle/>
          <a:p>
            <a:r>
              <a:rPr lang="fr-FR" dirty="0" smtClean="0"/>
              <a:t>2 cycles de fusion de </a:t>
            </a:r>
            <a:r>
              <a:rPr lang="fr-FR" smtClean="0"/>
              <a:t>réactions nucléaires</a:t>
            </a:r>
            <a:endParaRPr lang="fr-FR"/>
          </a:p>
        </p:txBody>
      </p:sp>
      <p:sp>
        <p:nvSpPr>
          <p:cNvPr id="9" name="ZoneTexte 8"/>
          <p:cNvSpPr txBox="1"/>
          <p:nvPr/>
        </p:nvSpPr>
        <p:spPr>
          <a:xfrm>
            <a:off x="5629211" y="2722376"/>
            <a:ext cx="2774769" cy="646331"/>
          </a:xfrm>
          <a:prstGeom prst="rect">
            <a:avLst/>
          </a:prstGeom>
          <a:noFill/>
        </p:spPr>
        <p:txBody>
          <a:bodyPr wrap="square" rtlCol="0">
            <a:spAutoFit/>
          </a:bodyPr>
          <a:lstStyle/>
          <a:p>
            <a:r>
              <a:rPr lang="fr-FR" dirty="0" smtClean="0"/>
              <a:t>Pour étoile &lt; 1.1 </a:t>
            </a:r>
            <a:r>
              <a:rPr lang="fr-FR" dirty="0" err="1" smtClean="0"/>
              <a:t>M</a:t>
            </a:r>
            <a:r>
              <a:rPr lang="fr-FR" baseline="-25000" dirty="0" err="1" smtClean="0"/>
              <a:t>solaire</a:t>
            </a:r>
            <a:r>
              <a:rPr lang="fr-FR" dirty="0" smtClean="0"/>
              <a:t>, </a:t>
            </a:r>
            <a:r>
              <a:rPr lang="fr-FR" dirty="0" smtClean="0"/>
              <a:t>chaine </a:t>
            </a:r>
            <a:r>
              <a:rPr lang="fr-FR" dirty="0" smtClean="0"/>
              <a:t>proton-proton</a:t>
            </a:r>
            <a:endParaRPr lang="fr-FR" dirty="0"/>
          </a:p>
        </p:txBody>
      </p:sp>
      <p:sp>
        <p:nvSpPr>
          <p:cNvPr id="10" name="ZoneTexte 9"/>
          <p:cNvSpPr txBox="1"/>
          <p:nvPr/>
        </p:nvSpPr>
        <p:spPr>
          <a:xfrm>
            <a:off x="8861630" y="2604619"/>
            <a:ext cx="2865150" cy="646331"/>
          </a:xfrm>
          <a:prstGeom prst="rect">
            <a:avLst/>
          </a:prstGeom>
          <a:noFill/>
        </p:spPr>
        <p:txBody>
          <a:bodyPr wrap="square" rtlCol="0">
            <a:spAutoFit/>
          </a:bodyPr>
          <a:lstStyle/>
          <a:p>
            <a:r>
              <a:rPr lang="fr-FR" dirty="0" smtClean="0"/>
              <a:t>Les autres, </a:t>
            </a:r>
            <a:r>
              <a:rPr lang="fr-FR" dirty="0" smtClean="0"/>
              <a:t>cycle </a:t>
            </a:r>
            <a:r>
              <a:rPr lang="fr-FR" dirty="0"/>
              <a:t>carbone-azote-oxygène</a:t>
            </a:r>
          </a:p>
        </p:txBody>
      </p:sp>
    </p:spTree>
    <p:extLst>
      <p:ext uri="{BB962C8B-B14F-4D97-AF65-F5344CB8AC3E}">
        <p14:creationId xmlns:p14="http://schemas.microsoft.com/office/powerpoint/2010/main" val="153309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5" name="ZoneTexte 4"/>
          <p:cNvSpPr txBox="1"/>
          <p:nvPr/>
        </p:nvSpPr>
        <p:spPr>
          <a:xfrm>
            <a:off x="426924" y="2548910"/>
            <a:ext cx="4198605" cy="1200329"/>
          </a:xfrm>
          <a:prstGeom prst="rect">
            <a:avLst/>
          </a:prstGeom>
          <a:noFill/>
        </p:spPr>
        <p:txBody>
          <a:bodyPr wrap="square" rtlCol="0">
            <a:spAutoFit/>
          </a:bodyPr>
          <a:lstStyle/>
          <a:p>
            <a:r>
              <a:rPr lang="fr-FR" dirty="0"/>
              <a:t> </a:t>
            </a:r>
            <a:r>
              <a:rPr lang="fr-FR" dirty="0" smtClean="0"/>
              <a:t>La masse détermine</a:t>
            </a:r>
          </a:p>
          <a:p>
            <a:pPr marL="285750" indent="-285750">
              <a:buFont typeface="Arial" charset="0"/>
              <a:buChar char="•"/>
            </a:pPr>
            <a:r>
              <a:rPr lang="fr-FR" dirty="0" smtClean="0"/>
              <a:t> la </a:t>
            </a:r>
            <a:r>
              <a:rPr lang="fr-FR" dirty="0"/>
              <a:t>luminosité </a:t>
            </a:r>
            <a:r>
              <a:rPr lang="fr-FR" dirty="0" smtClean="0"/>
              <a:t>absolue</a:t>
            </a:r>
          </a:p>
          <a:p>
            <a:pPr marL="285750" indent="-285750">
              <a:buFont typeface="Arial" charset="0"/>
              <a:buChar char="•"/>
            </a:pPr>
            <a:r>
              <a:rPr lang="fr-FR" dirty="0" smtClean="0"/>
              <a:t>la </a:t>
            </a:r>
            <a:r>
              <a:rPr lang="fr-FR" dirty="0"/>
              <a:t>température de </a:t>
            </a:r>
            <a:r>
              <a:rPr lang="fr-FR" dirty="0" smtClean="0"/>
              <a:t>surface (couleur)</a:t>
            </a:r>
          </a:p>
          <a:p>
            <a:pPr marL="285750" indent="-285750">
              <a:buFont typeface="Arial" charset="0"/>
              <a:buChar char="•"/>
            </a:pPr>
            <a:r>
              <a:rPr lang="fr-FR" dirty="0" smtClean="0"/>
              <a:t>La durée de vie de l’étoile</a:t>
            </a:r>
            <a:endParaRPr lang="fr-FR" dirty="0"/>
          </a:p>
        </p:txBody>
      </p:sp>
      <p:sp>
        <p:nvSpPr>
          <p:cNvPr id="6" name="ZoneTexte 5"/>
          <p:cNvSpPr txBox="1"/>
          <p:nvPr/>
        </p:nvSpPr>
        <p:spPr>
          <a:xfrm>
            <a:off x="589963" y="1490633"/>
            <a:ext cx="3011490" cy="1015663"/>
          </a:xfrm>
          <a:prstGeom prst="rect">
            <a:avLst/>
          </a:prstGeom>
          <a:noFill/>
        </p:spPr>
        <p:txBody>
          <a:bodyPr wrap="square" rtlCol="0">
            <a:spAutoFit/>
          </a:bodyPr>
          <a:lstStyle/>
          <a:p>
            <a:r>
              <a:rPr lang="fr-FR" sz="2000" dirty="0" smtClean="0"/>
              <a:t>La classification des étoiles (ne prend pas en compte les systèmes multiples)</a:t>
            </a:r>
            <a:endParaRPr lang="fr-FR" sz="2000" dirty="0"/>
          </a:p>
        </p:txBody>
      </p:sp>
      <p:sp>
        <p:nvSpPr>
          <p:cNvPr id="8" name="ZoneTexte 7"/>
          <p:cNvSpPr txBox="1"/>
          <p:nvPr/>
        </p:nvSpPr>
        <p:spPr>
          <a:xfrm>
            <a:off x="353444" y="4912066"/>
            <a:ext cx="5152903" cy="369332"/>
          </a:xfrm>
          <a:prstGeom prst="rect">
            <a:avLst/>
          </a:prstGeom>
          <a:noFill/>
        </p:spPr>
        <p:txBody>
          <a:bodyPr wrap="square" rtlCol="0">
            <a:spAutoFit/>
          </a:bodyPr>
          <a:lstStyle/>
          <a:p>
            <a:r>
              <a:rPr lang="fr-FR" dirty="0" smtClean="0"/>
              <a:t>Différents groupes d’objets existent</a:t>
            </a:r>
            <a:endParaRPr lang="fr-FR" dirty="0"/>
          </a:p>
        </p:txBody>
      </p:sp>
      <p:pic>
        <p:nvPicPr>
          <p:cNvPr id="9" name="Image 8"/>
          <p:cNvPicPr>
            <a:picLocks noChangeAspect="1"/>
          </p:cNvPicPr>
          <p:nvPr/>
        </p:nvPicPr>
        <p:blipFill rotWithShape="1">
          <a:blip r:embed="rId2">
            <a:extLst>
              <a:ext uri="{28A0092B-C50C-407E-A947-70E740481C1C}">
                <a14:useLocalDpi xmlns:a14="http://schemas.microsoft.com/office/drawing/2010/main" val="0"/>
              </a:ext>
            </a:extLst>
          </a:blip>
          <a:srcRect l="2554" t="2241" r="4679" b="4000"/>
          <a:stretch/>
        </p:blipFill>
        <p:spPr>
          <a:xfrm>
            <a:off x="4214253" y="1490451"/>
            <a:ext cx="7977747" cy="5182883"/>
          </a:xfrm>
          <a:prstGeom prst="rect">
            <a:avLst/>
          </a:prstGeom>
        </p:spPr>
      </p:pic>
    </p:spTree>
    <p:extLst>
      <p:ext uri="{BB962C8B-B14F-4D97-AF65-F5344CB8AC3E}">
        <p14:creationId xmlns:p14="http://schemas.microsoft.com/office/powerpoint/2010/main" val="5848856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Découverte </a:t>
            </a:r>
            <a:r>
              <a:rPr lang="fr-FR" dirty="0"/>
              <a:t>de l’astronomie</a:t>
            </a:r>
          </a:p>
        </p:txBody>
      </p:sp>
      <p:sp>
        <p:nvSpPr>
          <p:cNvPr id="3" name="ZoneTexte 2"/>
          <p:cNvSpPr txBox="1"/>
          <p:nvPr/>
        </p:nvSpPr>
        <p:spPr>
          <a:xfrm>
            <a:off x="625642" y="1490633"/>
            <a:ext cx="2679032" cy="400110"/>
          </a:xfrm>
          <a:prstGeom prst="rect">
            <a:avLst/>
          </a:prstGeom>
          <a:noFill/>
        </p:spPr>
        <p:txBody>
          <a:bodyPr wrap="square" rtlCol="0">
            <a:spAutoFit/>
          </a:bodyPr>
          <a:lstStyle/>
          <a:p>
            <a:r>
              <a:rPr lang="fr-FR" sz="2000" dirty="0" smtClean="0"/>
              <a:t>Evolution </a:t>
            </a:r>
            <a:r>
              <a:rPr lang="fr-FR" sz="2000" smtClean="0"/>
              <a:t>des étoiles</a:t>
            </a:r>
            <a:endParaRPr lang="fr-FR" sz="2000"/>
          </a:p>
        </p:txBody>
      </p:sp>
      <p:sp>
        <p:nvSpPr>
          <p:cNvPr id="5" name="ZoneTexte 4"/>
          <p:cNvSpPr txBox="1"/>
          <p:nvPr/>
        </p:nvSpPr>
        <p:spPr>
          <a:xfrm>
            <a:off x="1245268" y="2927821"/>
            <a:ext cx="4118811" cy="707886"/>
          </a:xfrm>
          <a:prstGeom prst="rect">
            <a:avLst/>
          </a:prstGeom>
          <a:noFill/>
        </p:spPr>
        <p:txBody>
          <a:bodyPr wrap="square" rtlCol="0">
            <a:spAutoFit/>
          </a:bodyPr>
          <a:lstStyle/>
          <a:p>
            <a:pPr marL="342900" indent="-342900">
              <a:buFont typeface="Arial" charset="0"/>
              <a:buChar char="•"/>
            </a:pPr>
            <a:r>
              <a:rPr lang="fr-FR" sz="2000" dirty="0" smtClean="0"/>
              <a:t>Le futur d’une étoile dépend  principalement de sa masse</a:t>
            </a:r>
            <a:endParaRPr lang="fr-FR" sz="20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190546"/>
            <a:ext cx="4924926" cy="5593510"/>
          </a:xfrm>
          <a:prstGeom prst="rect">
            <a:avLst/>
          </a:prstGeom>
        </p:spPr>
      </p:pic>
      <p:sp>
        <p:nvSpPr>
          <p:cNvPr id="7" name="ZoneTexte 6"/>
          <p:cNvSpPr txBox="1"/>
          <p:nvPr/>
        </p:nvSpPr>
        <p:spPr>
          <a:xfrm>
            <a:off x="3128210" y="6488668"/>
            <a:ext cx="3801979" cy="369332"/>
          </a:xfrm>
          <a:prstGeom prst="rect">
            <a:avLst/>
          </a:prstGeom>
          <a:noFill/>
        </p:spPr>
        <p:txBody>
          <a:bodyPr wrap="square" rtlCol="0">
            <a:spAutoFit/>
          </a:bodyPr>
          <a:lstStyle/>
          <a:p>
            <a:r>
              <a:rPr lang="fr-FR" b="1"/>
              <a:t>diagramme de Hertzsprung-Russell</a:t>
            </a:r>
            <a:endParaRPr lang="fr-FR"/>
          </a:p>
        </p:txBody>
      </p:sp>
      <p:sp>
        <p:nvSpPr>
          <p:cNvPr id="8" name="ZoneTexte 7"/>
          <p:cNvSpPr txBox="1"/>
          <p:nvPr/>
        </p:nvSpPr>
        <p:spPr>
          <a:xfrm>
            <a:off x="1245267" y="3985473"/>
            <a:ext cx="4118811" cy="707886"/>
          </a:xfrm>
          <a:prstGeom prst="rect">
            <a:avLst/>
          </a:prstGeom>
          <a:noFill/>
        </p:spPr>
        <p:txBody>
          <a:bodyPr wrap="square" rtlCol="0">
            <a:spAutoFit/>
          </a:bodyPr>
          <a:lstStyle/>
          <a:p>
            <a:pPr marL="342900" indent="-342900">
              <a:buFont typeface="Arial" charset="0"/>
              <a:buChar char="•"/>
            </a:pPr>
            <a:r>
              <a:rPr lang="fr-FR" sz="2000" dirty="0" smtClean="0"/>
              <a:t>Différentes catégories dépendant de </a:t>
            </a:r>
            <a:r>
              <a:rPr lang="fr-FR" sz="2000" smtClean="0"/>
              <a:t>l’étape d’évolution de l’étoile</a:t>
            </a:r>
            <a:endParaRPr lang="fr-FR" sz="2000" dirty="0"/>
          </a:p>
        </p:txBody>
      </p:sp>
    </p:spTree>
    <p:extLst>
      <p:ext uri="{BB962C8B-B14F-4D97-AF65-F5344CB8AC3E}">
        <p14:creationId xmlns:p14="http://schemas.microsoft.com/office/powerpoint/2010/main" val="5561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643177" y="1726741"/>
            <a:ext cx="3423683" cy="400110"/>
          </a:xfrm>
          <a:prstGeom prst="rect">
            <a:avLst/>
          </a:prstGeom>
          <a:noFill/>
        </p:spPr>
        <p:txBody>
          <a:bodyPr wrap="square" rtlCol="0">
            <a:spAutoFit/>
          </a:bodyPr>
          <a:lstStyle/>
          <a:p>
            <a:r>
              <a:rPr lang="fr-FR" sz="2000" dirty="0" smtClean="0"/>
              <a:t>La naissance des étoiles</a:t>
            </a:r>
            <a:endParaRPr lang="fr-FR" sz="2000" dirty="0"/>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l="2951" t="1022" r="7043" b="3566"/>
          <a:stretch/>
        </p:blipFill>
        <p:spPr>
          <a:xfrm>
            <a:off x="6448926" y="1469734"/>
            <a:ext cx="5743074" cy="4963151"/>
          </a:xfrm>
          <a:prstGeom prst="rect">
            <a:avLst/>
          </a:prstGeom>
        </p:spPr>
      </p:pic>
      <p:sp>
        <p:nvSpPr>
          <p:cNvPr id="6" name="ZoneTexte 5"/>
          <p:cNvSpPr txBox="1"/>
          <p:nvPr/>
        </p:nvSpPr>
        <p:spPr>
          <a:xfrm>
            <a:off x="518258" y="3479624"/>
            <a:ext cx="5760236" cy="923330"/>
          </a:xfrm>
          <a:prstGeom prst="rect">
            <a:avLst/>
          </a:prstGeom>
          <a:noFill/>
        </p:spPr>
        <p:txBody>
          <a:bodyPr wrap="square" rtlCol="0">
            <a:spAutoFit/>
          </a:bodyPr>
          <a:lstStyle/>
          <a:p>
            <a:pPr marL="285750" indent="-285750">
              <a:buFont typeface="Arial" charset="0"/>
              <a:buChar char="•"/>
            </a:pPr>
            <a:r>
              <a:rPr lang="fr-FR" dirty="0" smtClean="0"/>
              <a:t>Présence d’autres étoiles (permet la ionisation du milieu)</a:t>
            </a:r>
          </a:p>
          <a:p>
            <a:pPr marL="285750" indent="-285750">
              <a:buFont typeface="Arial" charset="0"/>
              <a:buChar char="•"/>
            </a:pPr>
            <a:r>
              <a:rPr lang="fr-FR" dirty="0" smtClean="0"/>
              <a:t>Densité assez grande (100 par m</a:t>
            </a:r>
            <a:r>
              <a:rPr lang="fr-FR" baseline="30000" dirty="0" smtClean="0"/>
              <a:t>3</a:t>
            </a:r>
            <a:r>
              <a:rPr lang="fr-FR" dirty="0" smtClean="0"/>
              <a:t>)</a:t>
            </a:r>
            <a:endParaRPr lang="fr-FR" dirty="0"/>
          </a:p>
          <a:p>
            <a:pPr marL="285750" indent="-285750">
              <a:buFont typeface="Arial" charset="0"/>
              <a:buChar char="•"/>
            </a:pPr>
            <a:r>
              <a:rPr lang="fr-FR" dirty="0" smtClean="0"/>
              <a:t>Présence d’éléments légers (Hydrogène)</a:t>
            </a:r>
            <a:endParaRPr lang="fr-FR" dirty="0"/>
          </a:p>
        </p:txBody>
      </p:sp>
      <p:sp>
        <p:nvSpPr>
          <p:cNvPr id="7" name="ZoneTexte 6"/>
          <p:cNvSpPr txBox="1"/>
          <p:nvPr/>
        </p:nvSpPr>
        <p:spPr>
          <a:xfrm>
            <a:off x="643177" y="2498909"/>
            <a:ext cx="3423683" cy="400110"/>
          </a:xfrm>
          <a:prstGeom prst="rect">
            <a:avLst/>
          </a:prstGeom>
          <a:noFill/>
        </p:spPr>
        <p:txBody>
          <a:bodyPr wrap="square" rtlCol="0">
            <a:spAutoFit/>
          </a:bodyPr>
          <a:lstStyle/>
          <a:p>
            <a:r>
              <a:rPr lang="fr-FR" sz="2000" dirty="0" smtClean="0"/>
              <a:t>Pouponnières d’étoiles</a:t>
            </a:r>
            <a:endParaRPr lang="fr-FR" sz="2000" dirty="0"/>
          </a:p>
        </p:txBody>
      </p:sp>
    </p:spTree>
    <p:extLst>
      <p:ext uri="{BB962C8B-B14F-4D97-AF65-F5344CB8AC3E}">
        <p14:creationId xmlns:p14="http://schemas.microsoft.com/office/powerpoint/2010/main" val="12089609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Sommaire</a:t>
            </a:r>
            <a:endParaRPr lang="fr-FR" dirty="0"/>
          </a:p>
        </p:txBody>
      </p:sp>
      <p:sp>
        <p:nvSpPr>
          <p:cNvPr id="3" name="Espace réservé du contenu 2"/>
          <p:cNvSpPr>
            <a:spLocks noGrp="1"/>
          </p:cNvSpPr>
          <p:nvPr>
            <p:ph idx="1"/>
          </p:nvPr>
        </p:nvSpPr>
        <p:spPr/>
        <p:txBody>
          <a:bodyPr/>
          <a:lstStyle/>
          <a:p>
            <a:r>
              <a:rPr lang="fr-FR" dirty="0" smtClean="0"/>
              <a:t>Historique</a:t>
            </a:r>
          </a:p>
          <a:p>
            <a:r>
              <a:rPr lang="fr-FR" dirty="0" smtClean="0"/>
              <a:t>Découverte de l’astronomie</a:t>
            </a:r>
          </a:p>
          <a:p>
            <a:r>
              <a:rPr lang="fr-FR" dirty="0" smtClean="0"/>
              <a:t>Principaux objets</a:t>
            </a:r>
          </a:p>
          <a:p>
            <a:r>
              <a:rPr lang="fr-FR" dirty="0" smtClean="0"/>
              <a:t>Avenir (lointain) de l’Univers</a:t>
            </a:r>
            <a:endParaRPr lang="fr-FR" dirty="0"/>
          </a:p>
        </p:txBody>
      </p:sp>
      <p:sp>
        <p:nvSpPr>
          <p:cNvPr id="4" name="ZoneTexte 3"/>
          <p:cNvSpPr txBox="1"/>
          <p:nvPr/>
        </p:nvSpPr>
        <p:spPr>
          <a:xfrm>
            <a:off x="7287064" y="5261317"/>
            <a:ext cx="4501662" cy="1200329"/>
          </a:xfrm>
          <a:prstGeom prst="rect">
            <a:avLst/>
          </a:prstGeom>
          <a:noFill/>
        </p:spPr>
        <p:txBody>
          <a:bodyPr wrap="square" rtlCol="0">
            <a:spAutoFit/>
          </a:bodyPr>
          <a:lstStyle/>
          <a:p>
            <a:r>
              <a:rPr lang="fr-FR" dirty="0" smtClean="0"/>
              <a:t>Présentation ne va pas dans les détails. Elle ne dresse qu’un aperçu de notions qui </a:t>
            </a:r>
            <a:r>
              <a:rPr lang="fr-FR" dirty="0" smtClean="0"/>
              <a:t>seront utiles dans la compréhension des thèmes abordés et pour votre culture générale.</a:t>
            </a:r>
            <a:endParaRPr lang="fr-FR" dirty="0"/>
          </a:p>
        </p:txBody>
      </p:sp>
      <p:pic>
        <p:nvPicPr>
          <p:cNvPr id="5" name="Image 4"/>
          <p:cNvPicPr>
            <a:picLocks noChangeAspect="1"/>
          </p:cNvPicPr>
          <p:nvPr/>
        </p:nvPicPr>
        <p:blipFill>
          <a:blip r:embed="rId2"/>
          <a:stretch>
            <a:fillRect/>
          </a:stretch>
        </p:blipFill>
        <p:spPr>
          <a:xfrm>
            <a:off x="5361073" y="5045303"/>
            <a:ext cx="1699612" cy="1416343"/>
          </a:xfrm>
          <a:prstGeom prst="rect">
            <a:avLst/>
          </a:prstGeom>
        </p:spPr>
      </p:pic>
    </p:spTree>
    <p:extLst>
      <p:ext uri="{BB962C8B-B14F-4D97-AF65-F5344CB8AC3E}">
        <p14:creationId xmlns:p14="http://schemas.microsoft.com/office/powerpoint/2010/main" val="13144533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723829" y="1433393"/>
            <a:ext cx="2711669" cy="400110"/>
          </a:xfrm>
          <a:prstGeom prst="rect">
            <a:avLst/>
          </a:prstGeom>
          <a:noFill/>
        </p:spPr>
        <p:txBody>
          <a:bodyPr wrap="square" rtlCol="0">
            <a:spAutoFit/>
          </a:bodyPr>
          <a:lstStyle/>
          <a:p>
            <a:r>
              <a:rPr lang="fr-FR" sz="2000" dirty="0" smtClean="0"/>
              <a:t>Les </a:t>
            </a:r>
            <a:r>
              <a:rPr lang="fr-FR" sz="2000" dirty="0" err="1" smtClean="0"/>
              <a:t>novae</a:t>
            </a:r>
            <a:endParaRPr lang="fr-FR" sz="2000" dirty="0"/>
          </a:p>
        </p:txBody>
      </p:sp>
      <p:pic>
        <p:nvPicPr>
          <p:cNvPr id="3" name="Image 2"/>
          <p:cNvPicPr>
            <a:picLocks noChangeAspect="1"/>
          </p:cNvPicPr>
          <p:nvPr/>
        </p:nvPicPr>
        <p:blipFill>
          <a:blip r:embed="rId3"/>
          <a:stretch>
            <a:fillRect/>
          </a:stretch>
        </p:blipFill>
        <p:spPr>
          <a:xfrm>
            <a:off x="9063789" y="355182"/>
            <a:ext cx="2553728" cy="2956643"/>
          </a:xfrm>
          <a:prstGeom prst="rect">
            <a:avLst/>
          </a:prstGeom>
        </p:spPr>
      </p:pic>
      <p:sp>
        <p:nvSpPr>
          <p:cNvPr id="8" name="ZoneTexte 7"/>
          <p:cNvSpPr txBox="1"/>
          <p:nvPr/>
        </p:nvSpPr>
        <p:spPr>
          <a:xfrm>
            <a:off x="723829" y="3634333"/>
            <a:ext cx="3206487" cy="923330"/>
          </a:xfrm>
          <a:prstGeom prst="rect">
            <a:avLst/>
          </a:prstGeom>
          <a:noFill/>
        </p:spPr>
        <p:txBody>
          <a:bodyPr wrap="square" rtlCol="0">
            <a:spAutoFit/>
          </a:bodyPr>
          <a:lstStyle/>
          <a:p>
            <a:pPr marL="285750" indent="-285750">
              <a:buFont typeface="Arial" charset="0"/>
              <a:buChar char="•"/>
            </a:pPr>
            <a:r>
              <a:rPr lang="fr-FR" dirty="0" smtClean="0"/>
              <a:t>Comment ? Explosion de l’étoile: les couches externes sont projetées </a:t>
            </a:r>
            <a:endParaRPr lang="fr-FR" dirty="0"/>
          </a:p>
        </p:txBody>
      </p:sp>
      <p:pic>
        <p:nvPicPr>
          <p:cNvPr id="9" name="Image 8"/>
          <p:cNvPicPr>
            <a:picLocks noChangeAspect="1"/>
          </p:cNvPicPr>
          <p:nvPr/>
        </p:nvPicPr>
        <p:blipFill rotWithShape="1">
          <a:blip r:embed="rId4"/>
          <a:srcRect t="12967"/>
          <a:stretch/>
        </p:blipFill>
        <p:spPr>
          <a:xfrm>
            <a:off x="3930316" y="2896948"/>
            <a:ext cx="8438150" cy="3682111"/>
          </a:xfrm>
          <a:prstGeom prst="rect">
            <a:avLst/>
          </a:prstGeom>
        </p:spPr>
      </p:pic>
      <p:sp>
        <p:nvSpPr>
          <p:cNvPr id="10" name="ZoneTexte 9"/>
          <p:cNvSpPr txBox="1"/>
          <p:nvPr/>
        </p:nvSpPr>
        <p:spPr>
          <a:xfrm>
            <a:off x="926567" y="2042060"/>
            <a:ext cx="6673243" cy="646331"/>
          </a:xfrm>
          <a:prstGeom prst="rect">
            <a:avLst/>
          </a:prstGeom>
          <a:noFill/>
        </p:spPr>
        <p:txBody>
          <a:bodyPr wrap="square" rtlCol="0">
            <a:spAutoFit/>
          </a:bodyPr>
          <a:lstStyle/>
          <a:p>
            <a:pPr marL="285750" indent="-285750">
              <a:buFont typeface="Arial" charset="0"/>
              <a:buChar char="•"/>
            </a:pPr>
            <a:r>
              <a:rPr lang="fr-FR" smtClean="0"/>
              <a:t>Quand ? </a:t>
            </a:r>
            <a:r>
              <a:rPr lang="fr-FR" dirty="0" smtClean="0"/>
              <a:t>Lorsqu’il n’y a plus assez de d’hydrogène à brûler.</a:t>
            </a:r>
            <a:endParaRPr lang="fr-FR" dirty="0"/>
          </a:p>
          <a:p>
            <a:pPr marL="285750" indent="-285750">
              <a:buFont typeface="Arial" charset="0"/>
              <a:buChar char="•"/>
            </a:pPr>
            <a:endParaRPr lang="fr-FR" dirty="0"/>
          </a:p>
        </p:txBody>
      </p:sp>
      <p:sp>
        <p:nvSpPr>
          <p:cNvPr id="11" name="ZoneTexte 10"/>
          <p:cNvSpPr txBox="1"/>
          <p:nvPr/>
        </p:nvSpPr>
        <p:spPr>
          <a:xfrm>
            <a:off x="535334" y="4908031"/>
            <a:ext cx="3727855" cy="1200329"/>
          </a:xfrm>
          <a:prstGeom prst="rect">
            <a:avLst/>
          </a:prstGeom>
          <a:noFill/>
        </p:spPr>
        <p:txBody>
          <a:bodyPr wrap="square" rtlCol="0">
            <a:spAutoFit/>
          </a:bodyPr>
          <a:lstStyle/>
          <a:p>
            <a:pPr marL="285750" indent="-285750">
              <a:buFont typeface="Arial" charset="0"/>
              <a:buChar char="•"/>
            </a:pPr>
            <a:r>
              <a:rPr lang="fr-FR" dirty="0" smtClean="0"/>
              <a:t>Quoi ? Un résidu se forme avec au milieu un astre compact  (étoile à neutron ou trou noir) et autour un nuage des particules</a:t>
            </a:r>
            <a:endParaRPr lang="fr-FR" dirty="0"/>
          </a:p>
        </p:txBody>
      </p:sp>
    </p:spTree>
    <p:extLst>
      <p:ext uri="{BB962C8B-B14F-4D97-AF65-F5344CB8AC3E}">
        <p14:creationId xmlns:p14="http://schemas.microsoft.com/office/powerpoint/2010/main" val="1296020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838200" y="1625648"/>
            <a:ext cx="3529264" cy="400110"/>
          </a:xfrm>
          <a:prstGeom prst="rect">
            <a:avLst/>
          </a:prstGeom>
          <a:noFill/>
        </p:spPr>
        <p:txBody>
          <a:bodyPr wrap="square" rtlCol="0">
            <a:spAutoFit/>
          </a:bodyPr>
          <a:lstStyle/>
          <a:p>
            <a:r>
              <a:rPr lang="fr-FR" sz="2000" smtClean="0"/>
              <a:t>Les étoiles à neutrons</a:t>
            </a:r>
            <a:endParaRPr lang="fr-FR" sz="2000"/>
          </a:p>
        </p:txBody>
      </p:sp>
      <p:pic>
        <p:nvPicPr>
          <p:cNvPr id="5" name="Image 4"/>
          <p:cNvPicPr>
            <a:picLocks noChangeAspect="1"/>
          </p:cNvPicPr>
          <p:nvPr/>
        </p:nvPicPr>
        <p:blipFill rotWithShape="1">
          <a:blip r:embed="rId2"/>
          <a:srcRect r="12214" b="8497"/>
          <a:stretch/>
        </p:blipFill>
        <p:spPr>
          <a:xfrm>
            <a:off x="6384759" y="1845231"/>
            <a:ext cx="5807242" cy="4539864"/>
          </a:xfrm>
          <a:prstGeom prst="rect">
            <a:avLst/>
          </a:prstGeom>
        </p:spPr>
      </p:pic>
      <p:sp>
        <p:nvSpPr>
          <p:cNvPr id="6" name="ZoneTexte 5"/>
          <p:cNvSpPr txBox="1"/>
          <p:nvPr/>
        </p:nvSpPr>
        <p:spPr>
          <a:xfrm>
            <a:off x="1382628" y="4725026"/>
            <a:ext cx="4267201" cy="369332"/>
          </a:xfrm>
          <a:prstGeom prst="rect">
            <a:avLst/>
          </a:prstGeom>
          <a:noFill/>
        </p:spPr>
        <p:txBody>
          <a:bodyPr wrap="square" rtlCol="0">
            <a:spAutoFit/>
          </a:bodyPr>
          <a:lstStyle/>
          <a:p>
            <a:pPr marL="285750" indent="-285750">
              <a:buFont typeface="Arial" charset="0"/>
              <a:buChar char="•"/>
            </a:pPr>
            <a:r>
              <a:rPr lang="fr-FR" smtClean="0"/>
              <a:t>Astres très massifs fait de neutrons</a:t>
            </a:r>
            <a:endParaRPr lang="fr-FR"/>
          </a:p>
        </p:txBody>
      </p:sp>
      <p:sp>
        <p:nvSpPr>
          <p:cNvPr id="7" name="ZoneTexte 6"/>
          <p:cNvSpPr txBox="1"/>
          <p:nvPr/>
        </p:nvSpPr>
        <p:spPr>
          <a:xfrm>
            <a:off x="1382628" y="5268196"/>
            <a:ext cx="4267201" cy="646331"/>
          </a:xfrm>
          <a:prstGeom prst="rect">
            <a:avLst/>
          </a:prstGeom>
          <a:noFill/>
        </p:spPr>
        <p:txBody>
          <a:bodyPr wrap="square" rtlCol="0">
            <a:spAutoFit/>
          </a:bodyPr>
          <a:lstStyle/>
          <a:p>
            <a:pPr marL="285750" indent="-285750">
              <a:buFont typeface="Arial" charset="0"/>
              <a:buChar char="•"/>
            </a:pPr>
            <a:r>
              <a:rPr lang="fr-FR" dirty="0" smtClean="0"/>
              <a:t>Fort champs magnétique qui va éjecter les particules aux pôle magnétiques</a:t>
            </a:r>
            <a:endParaRPr lang="fr-FR" dirty="0"/>
          </a:p>
        </p:txBody>
      </p:sp>
      <p:sp>
        <p:nvSpPr>
          <p:cNvPr id="8" name="ZoneTexte 7"/>
          <p:cNvSpPr txBox="1"/>
          <p:nvPr/>
        </p:nvSpPr>
        <p:spPr>
          <a:xfrm>
            <a:off x="1382628" y="4307268"/>
            <a:ext cx="4267201" cy="369332"/>
          </a:xfrm>
          <a:prstGeom prst="rect">
            <a:avLst/>
          </a:prstGeom>
          <a:noFill/>
        </p:spPr>
        <p:txBody>
          <a:bodyPr wrap="square" rtlCol="0">
            <a:spAutoFit/>
          </a:bodyPr>
          <a:lstStyle/>
          <a:p>
            <a:pPr marL="285750" indent="-285750">
              <a:buFont typeface="Arial" charset="0"/>
              <a:buChar char="•"/>
            </a:pPr>
            <a:r>
              <a:rPr lang="fr-FR" dirty="0" smtClean="0"/>
              <a:t>Cadavres d’étoiles</a:t>
            </a:r>
            <a:endParaRPr lang="fr-FR" dirty="0"/>
          </a:p>
        </p:txBody>
      </p:sp>
      <p:sp>
        <p:nvSpPr>
          <p:cNvPr id="9" name="ZoneTexte 8"/>
          <p:cNvSpPr txBox="1"/>
          <p:nvPr/>
        </p:nvSpPr>
        <p:spPr>
          <a:xfrm>
            <a:off x="818145" y="2358862"/>
            <a:ext cx="4267201" cy="369332"/>
          </a:xfrm>
          <a:prstGeom prst="rect">
            <a:avLst/>
          </a:prstGeom>
          <a:noFill/>
        </p:spPr>
        <p:txBody>
          <a:bodyPr wrap="square" rtlCol="0">
            <a:spAutoFit/>
          </a:bodyPr>
          <a:lstStyle/>
          <a:p>
            <a:pPr marL="285750" indent="-285750">
              <a:buFont typeface="Arial" charset="0"/>
              <a:buChar char="•"/>
            </a:pPr>
            <a:r>
              <a:rPr lang="fr-FR" dirty="0" smtClean="0"/>
              <a:t>Quand ? Après le phénomène de </a:t>
            </a:r>
            <a:r>
              <a:rPr lang="fr-FR" dirty="0" err="1" smtClean="0"/>
              <a:t>Novae</a:t>
            </a:r>
            <a:endParaRPr lang="fr-FR" dirty="0"/>
          </a:p>
        </p:txBody>
      </p:sp>
      <p:sp>
        <p:nvSpPr>
          <p:cNvPr id="10" name="ZoneTexte 9"/>
          <p:cNvSpPr txBox="1"/>
          <p:nvPr/>
        </p:nvSpPr>
        <p:spPr>
          <a:xfrm>
            <a:off x="694823" y="3813194"/>
            <a:ext cx="4267201" cy="369332"/>
          </a:xfrm>
          <a:prstGeom prst="rect">
            <a:avLst/>
          </a:prstGeom>
          <a:noFill/>
        </p:spPr>
        <p:txBody>
          <a:bodyPr wrap="square" rtlCol="0">
            <a:spAutoFit/>
          </a:bodyPr>
          <a:lstStyle/>
          <a:p>
            <a:pPr marL="285750" indent="-285750">
              <a:buFont typeface="Arial" charset="0"/>
              <a:buChar char="•"/>
            </a:pPr>
            <a:r>
              <a:rPr lang="fr-FR" dirty="0" smtClean="0"/>
              <a:t>Quoi ?</a:t>
            </a:r>
            <a:endParaRPr lang="fr-FR" dirty="0"/>
          </a:p>
        </p:txBody>
      </p:sp>
      <p:sp>
        <p:nvSpPr>
          <p:cNvPr id="11" name="ZoneTexte 10"/>
          <p:cNvSpPr txBox="1"/>
          <p:nvPr/>
        </p:nvSpPr>
        <p:spPr>
          <a:xfrm>
            <a:off x="818144" y="2782819"/>
            <a:ext cx="6254419" cy="923330"/>
          </a:xfrm>
          <a:prstGeom prst="rect">
            <a:avLst/>
          </a:prstGeom>
          <a:noFill/>
        </p:spPr>
        <p:txBody>
          <a:bodyPr wrap="square" rtlCol="0">
            <a:spAutoFit/>
          </a:bodyPr>
          <a:lstStyle/>
          <a:p>
            <a:pPr marL="285750" indent="-285750">
              <a:buFont typeface="Arial" charset="0"/>
              <a:buChar char="•"/>
            </a:pPr>
            <a:r>
              <a:rPr lang="fr-FR" dirty="0" smtClean="0"/>
              <a:t>Comment ? L’attraction gravitationnelle va être plus forte que la force retenant les électrons autour du noyau.  Ils vont fusionner </a:t>
            </a:r>
            <a:endParaRPr lang="fr-FR" dirty="0"/>
          </a:p>
        </p:txBody>
      </p:sp>
    </p:spTree>
    <p:extLst>
      <p:ext uri="{BB962C8B-B14F-4D97-AF65-F5344CB8AC3E}">
        <p14:creationId xmlns:p14="http://schemas.microsoft.com/office/powerpoint/2010/main" val="1485188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pic>
        <p:nvPicPr>
          <p:cNvPr id="4" name="Image 3"/>
          <p:cNvPicPr>
            <a:picLocks noChangeAspect="1"/>
          </p:cNvPicPr>
          <p:nvPr/>
        </p:nvPicPr>
        <p:blipFill>
          <a:blip r:embed="rId2"/>
          <a:stretch>
            <a:fillRect/>
          </a:stretch>
        </p:blipFill>
        <p:spPr>
          <a:xfrm>
            <a:off x="5534526" y="1184607"/>
            <a:ext cx="6795394" cy="3563438"/>
          </a:xfrm>
          <a:prstGeom prst="rect">
            <a:avLst/>
          </a:prstGeom>
        </p:spPr>
      </p:pic>
      <p:sp>
        <p:nvSpPr>
          <p:cNvPr id="5" name="ZoneTexte 4"/>
          <p:cNvSpPr txBox="1"/>
          <p:nvPr/>
        </p:nvSpPr>
        <p:spPr>
          <a:xfrm>
            <a:off x="8794303" y="2427642"/>
            <a:ext cx="3189767" cy="369332"/>
          </a:xfrm>
          <a:prstGeom prst="rect">
            <a:avLst/>
          </a:prstGeom>
          <a:noFill/>
        </p:spPr>
        <p:txBody>
          <a:bodyPr wrap="square" rtlCol="0">
            <a:spAutoFit/>
          </a:bodyPr>
          <a:lstStyle/>
          <a:p>
            <a:r>
              <a:rPr lang="fr-FR" dirty="0" smtClean="0"/>
              <a:t>Horizon des évènements</a:t>
            </a:r>
            <a:endParaRPr lang="fr-FR" dirty="0"/>
          </a:p>
        </p:txBody>
      </p:sp>
      <p:sp>
        <p:nvSpPr>
          <p:cNvPr id="6" name="ZoneTexte 5"/>
          <p:cNvSpPr txBox="1"/>
          <p:nvPr/>
        </p:nvSpPr>
        <p:spPr>
          <a:xfrm>
            <a:off x="6608980" y="2472517"/>
            <a:ext cx="3189767" cy="369332"/>
          </a:xfrm>
          <a:prstGeom prst="rect">
            <a:avLst/>
          </a:prstGeom>
          <a:noFill/>
        </p:spPr>
        <p:txBody>
          <a:bodyPr wrap="square" rtlCol="0">
            <a:spAutoFit/>
          </a:bodyPr>
          <a:lstStyle/>
          <a:p>
            <a:r>
              <a:rPr lang="fr-FR" dirty="0" smtClean="0"/>
              <a:t>Disque d’accrétion</a:t>
            </a:r>
            <a:endParaRPr lang="fr-FR" dirty="0"/>
          </a:p>
        </p:txBody>
      </p:sp>
      <p:pic>
        <p:nvPicPr>
          <p:cNvPr id="8" name="Image 7"/>
          <p:cNvPicPr>
            <a:picLocks noChangeAspect="1"/>
          </p:cNvPicPr>
          <p:nvPr/>
        </p:nvPicPr>
        <p:blipFill>
          <a:blip r:embed="rId3"/>
          <a:stretch>
            <a:fillRect/>
          </a:stretch>
        </p:blipFill>
        <p:spPr>
          <a:xfrm>
            <a:off x="6327439" y="4259509"/>
            <a:ext cx="3752848" cy="2616036"/>
          </a:xfrm>
          <a:prstGeom prst="rect">
            <a:avLst/>
          </a:prstGeom>
        </p:spPr>
      </p:pic>
      <p:sp>
        <p:nvSpPr>
          <p:cNvPr id="9" name="ZoneTexte 8"/>
          <p:cNvSpPr txBox="1"/>
          <p:nvPr/>
        </p:nvSpPr>
        <p:spPr>
          <a:xfrm>
            <a:off x="838200" y="4731415"/>
            <a:ext cx="6123217" cy="646331"/>
          </a:xfrm>
          <a:prstGeom prst="rect">
            <a:avLst/>
          </a:prstGeom>
          <a:noFill/>
        </p:spPr>
        <p:txBody>
          <a:bodyPr wrap="square" rtlCol="0">
            <a:spAutoFit/>
          </a:bodyPr>
          <a:lstStyle/>
          <a:p>
            <a:r>
              <a:rPr lang="fr-FR" dirty="0" smtClean="0"/>
              <a:t>Disque d’accrétion:</a:t>
            </a:r>
          </a:p>
          <a:p>
            <a:pPr marL="285750" indent="-285750">
              <a:buFont typeface="Arial" charset="0"/>
              <a:buChar char="•"/>
            </a:pPr>
            <a:r>
              <a:rPr lang="fr-FR" dirty="0" smtClean="0"/>
              <a:t>Matière chaude orbitant autour du trou noir</a:t>
            </a:r>
            <a:endParaRPr lang="fr-FR" dirty="0"/>
          </a:p>
        </p:txBody>
      </p:sp>
      <p:sp>
        <p:nvSpPr>
          <p:cNvPr id="10" name="ZoneTexte 9"/>
          <p:cNvSpPr txBox="1"/>
          <p:nvPr/>
        </p:nvSpPr>
        <p:spPr>
          <a:xfrm>
            <a:off x="876182" y="5448446"/>
            <a:ext cx="6123217" cy="923330"/>
          </a:xfrm>
          <a:prstGeom prst="rect">
            <a:avLst/>
          </a:prstGeom>
          <a:noFill/>
        </p:spPr>
        <p:txBody>
          <a:bodyPr wrap="square" rtlCol="0">
            <a:spAutoFit/>
          </a:bodyPr>
          <a:lstStyle/>
          <a:p>
            <a:r>
              <a:rPr lang="fr-FR" dirty="0" smtClean="0"/>
              <a:t>Horizon des évènements:</a:t>
            </a:r>
          </a:p>
          <a:p>
            <a:pPr marL="285750" indent="-285750">
              <a:buFont typeface="Arial" charset="0"/>
              <a:buChar char="•"/>
            </a:pPr>
            <a:r>
              <a:rPr lang="fr-FR" dirty="0" smtClean="0"/>
              <a:t>Limite non matérielle</a:t>
            </a:r>
          </a:p>
          <a:p>
            <a:pPr marL="285750" indent="-285750">
              <a:buFont typeface="Arial" charset="0"/>
              <a:buChar char="•"/>
            </a:pPr>
            <a:r>
              <a:rPr lang="fr-FR" dirty="0" smtClean="0"/>
              <a:t>Rien ne peut s’échapper </a:t>
            </a:r>
            <a:endParaRPr lang="fr-FR" dirty="0"/>
          </a:p>
        </p:txBody>
      </p:sp>
      <p:sp>
        <p:nvSpPr>
          <p:cNvPr id="11" name="ZoneTexte 10"/>
          <p:cNvSpPr txBox="1"/>
          <p:nvPr/>
        </p:nvSpPr>
        <p:spPr>
          <a:xfrm>
            <a:off x="277833" y="4241964"/>
            <a:ext cx="6123217" cy="369332"/>
          </a:xfrm>
          <a:prstGeom prst="rect">
            <a:avLst/>
          </a:prstGeom>
          <a:noFill/>
        </p:spPr>
        <p:txBody>
          <a:bodyPr wrap="square" rtlCol="0">
            <a:spAutoFit/>
          </a:bodyPr>
          <a:lstStyle/>
          <a:p>
            <a:pPr marL="285750" indent="-285750">
              <a:buFont typeface="Arial" charset="0"/>
              <a:buChar char="•"/>
            </a:pPr>
            <a:r>
              <a:rPr lang="fr-FR" smtClean="0"/>
              <a:t>Quoi ?</a:t>
            </a:r>
            <a:endParaRPr lang="fr-FR" dirty="0" smtClean="0"/>
          </a:p>
        </p:txBody>
      </p:sp>
      <p:sp>
        <p:nvSpPr>
          <p:cNvPr id="12" name="ZoneTexte 11"/>
          <p:cNvSpPr txBox="1"/>
          <p:nvPr/>
        </p:nvSpPr>
        <p:spPr>
          <a:xfrm>
            <a:off x="262159" y="1657578"/>
            <a:ext cx="6123217" cy="369332"/>
          </a:xfrm>
          <a:prstGeom prst="rect">
            <a:avLst/>
          </a:prstGeom>
          <a:noFill/>
        </p:spPr>
        <p:txBody>
          <a:bodyPr wrap="square" rtlCol="0">
            <a:spAutoFit/>
          </a:bodyPr>
          <a:lstStyle/>
          <a:p>
            <a:pPr marL="285750" indent="-285750">
              <a:buFont typeface="Arial" charset="0"/>
              <a:buChar char="•"/>
            </a:pPr>
            <a:r>
              <a:rPr lang="fr-FR" dirty="0" smtClean="0"/>
              <a:t>Quand ? </a:t>
            </a:r>
            <a:r>
              <a:rPr lang="fr-FR" dirty="0" smtClean="0"/>
              <a:t>Principalement après </a:t>
            </a:r>
            <a:r>
              <a:rPr lang="fr-FR" dirty="0" smtClean="0"/>
              <a:t>le phénomène de </a:t>
            </a:r>
            <a:r>
              <a:rPr lang="fr-FR" dirty="0" err="1" smtClean="0"/>
              <a:t>Novae</a:t>
            </a:r>
            <a:endParaRPr lang="fr-FR" dirty="0" smtClean="0"/>
          </a:p>
        </p:txBody>
      </p:sp>
      <p:sp>
        <p:nvSpPr>
          <p:cNvPr id="13" name="ZoneTexte 12"/>
          <p:cNvSpPr txBox="1"/>
          <p:nvPr/>
        </p:nvSpPr>
        <p:spPr>
          <a:xfrm>
            <a:off x="262159" y="2176736"/>
            <a:ext cx="5272367" cy="646331"/>
          </a:xfrm>
          <a:prstGeom prst="rect">
            <a:avLst/>
          </a:prstGeom>
          <a:noFill/>
        </p:spPr>
        <p:txBody>
          <a:bodyPr wrap="square" rtlCol="0">
            <a:spAutoFit/>
          </a:bodyPr>
          <a:lstStyle/>
          <a:p>
            <a:pPr marL="285750" indent="-285750">
              <a:buFont typeface="Arial" charset="0"/>
              <a:buChar char="•"/>
            </a:pPr>
            <a:r>
              <a:rPr lang="fr-FR" dirty="0" smtClean="0"/>
              <a:t>Comment ? La matière va se regrouper au centre et  fortement impacter l’espace-temps</a:t>
            </a:r>
          </a:p>
        </p:txBody>
      </p:sp>
    </p:spTree>
    <p:extLst>
      <p:ext uri="{BB962C8B-B14F-4D97-AF65-F5344CB8AC3E}">
        <p14:creationId xmlns:p14="http://schemas.microsoft.com/office/powerpoint/2010/main" val="9118626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552852" y="1555177"/>
            <a:ext cx="1743739" cy="400110"/>
          </a:xfrm>
          <a:prstGeom prst="rect">
            <a:avLst/>
          </a:prstGeom>
          <a:noFill/>
        </p:spPr>
        <p:txBody>
          <a:bodyPr wrap="square" rtlCol="0">
            <a:spAutoFit/>
          </a:bodyPr>
          <a:lstStyle/>
          <a:p>
            <a:r>
              <a:rPr lang="fr-FR" sz="2000" dirty="0" smtClean="0"/>
              <a:t>Les </a:t>
            </a:r>
            <a:r>
              <a:rPr lang="fr-FR" sz="2000" smtClean="0"/>
              <a:t>trou noirs</a:t>
            </a:r>
            <a:endParaRPr lang="fr-FR" sz="2000" dirty="0"/>
          </a:p>
        </p:txBody>
      </p:sp>
      <p:sp>
        <p:nvSpPr>
          <p:cNvPr id="8" name="ZoneTexte 7"/>
          <p:cNvSpPr txBox="1"/>
          <p:nvPr/>
        </p:nvSpPr>
        <p:spPr>
          <a:xfrm>
            <a:off x="838200" y="2185208"/>
            <a:ext cx="4976186" cy="369332"/>
          </a:xfrm>
          <a:prstGeom prst="rect">
            <a:avLst/>
          </a:prstGeom>
          <a:noFill/>
        </p:spPr>
        <p:txBody>
          <a:bodyPr wrap="square" rtlCol="0">
            <a:spAutoFit/>
          </a:bodyPr>
          <a:lstStyle/>
          <a:p>
            <a:r>
              <a:rPr lang="fr-FR" dirty="0" smtClean="0"/>
              <a:t>Taille d’un trou noir (rayon de </a:t>
            </a:r>
            <a:r>
              <a:rPr lang="fr-FR" b="1" dirty="0"/>
              <a:t> </a:t>
            </a:r>
            <a:r>
              <a:rPr lang="fr-FR" b="1" dirty="0" err="1" smtClean="0"/>
              <a:t>Schwarzschild</a:t>
            </a:r>
            <a:r>
              <a:rPr lang="fr-FR" dirty="0" smtClean="0"/>
              <a:t>)</a:t>
            </a:r>
            <a:endParaRPr lang="fr-FR" dirty="0"/>
          </a:p>
        </p:txBody>
      </p:sp>
      <mc:AlternateContent xmlns:mc="http://schemas.openxmlformats.org/markup-compatibility/2006" xmlns:a14="http://schemas.microsoft.com/office/drawing/2010/main">
        <mc:Choice Requires="a14">
          <p:sp>
            <p:nvSpPr>
              <p:cNvPr id="10" name="ZoneTexte 9"/>
              <p:cNvSpPr txBox="1"/>
              <p:nvPr/>
            </p:nvSpPr>
            <p:spPr>
              <a:xfrm>
                <a:off x="4217196" y="3050892"/>
                <a:ext cx="3687135" cy="6279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charset="0"/>
                        </a:rPr>
                        <m:t>𝑟</m:t>
                      </m:r>
                      <m:r>
                        <a:rPr lang="fr-FR" b="0" i="1" smtClean="0">
                          <a:latin typeface="Cambria Math" charset="0"/>
                        </a:rPr>
                        <m:t>= </m:t>
                      </m:r>
                      <m:f>
                        <m:fPr>
                          <m:ctrlPr>
                            <a:rPr lang="bg-BG" b="0" i="1" smtClean="0">
                              <a:latin typeface="Cambria Math" charset="0"/>
                            </a:rPr>
                          </m:ctrlPr>
                        </m:fPr>
                        <m:num>
                          <m:r>
                            <a:rPr lang="fr-FR" b="0" i="1" smtClean="0">
                              <a:latin typeface="Cambria Math" charset="0"/>
                            </a:rPr>
                            <m:t>2 </m:t>
                          </m:r>
                          <m:r>
                            <a:rPr lang="fr-FR" b="0" i="1" smtClean="0">
                              <a:latin typeface="Cambria Math" charset="0"/>
                            </a:rPr>
                            <m:t>𝐺</m:t>
                          </m:r>
                          <m:r>
                            <a:rPr lang="fr-FR" b="0" i="1" smtClean="0">
                              <a:latin typeface="Cambria Math" charset="0"/>
                            </a:rPr>
                            <m:t> </m:t>
                          </m:r>
                          <m:sSub>
                            <m:sSubPr>
                              <m:ctrlPr>
                                <a:rPr lang="en-US" b="0" i="1" smtClean="0">
                                  <a:latin typeface="Cambria Math" charset="0"/>
                                </a:rPr>
                              </m:ctrlPr>
                            </m:sSubPr>
                            <m:e>
                              <m:r>
                                <a:rPr lang="fr-FR" b="0" i="1" smtClean="0">
                                  <a:latin typeface="Cambria Math" charset="0"/>
                                </a:rPr>
                                <m:t>𝑚</m:t>
                              </m:r>
                            </m:e>
                            <m:sub>
                              <m:r>
                                <a:rPr lang="fr-FR" b="0" i="1" smtClean="0">
                                  <a:latin typeface="Cambria Math" charset="0"/>
                                </a:rPr>
                                <m:t>𝑡𝑟𝑜𝑢</m:t>
                              </m:r>
                              <m:r>
                                <a:rPr lang="fr-FR" b="0" i="1" smtClean="0">
                                  <a:latin typeface="Cambria Math" charset="0"/>
                                </a:rPr>
                                <m:t> </m:t>
                              </m:r>
                              <m:r>
                                <a:rPr lang="fr-FR" b="0" i="1" smtClean="0">
                                  <a:latin typeface="Cambria Math" charset="0"/>
                                </a:rPr>
                                <m:t>𝑛𝑜𝑖𝑟</m:t>
                              </m:r>
                            </m:sub>
                          </m:sSub>
                        </m:num>
                        <m:den>
                          <m:sSup>
                            <m:sSupPr>
                              <m:ctrlPr>
                                <a:rPr lang="bg-BG" b="0" i="1" smtClean="0">
                                  <a:latin typeface="Cambria Math" charset="0"/>
                                </a:rPr>
                              </m:ctrlPr>
                            </m:sSupPr>
                            <m:e>
                              <m:r>
                                <a:rPr lang="fr-FR" b="0" i="1" smtClean="0">
                                  <a:latin typeface="Cambria Math" charset="0"/>
                                </a:rPr>
                                <m:t>𝑐</m:t>
                              </m:r>
                            </m:e>
                            <m:sup>
                              <m:r>
                                <a:rPr lang="fr-FR" b="0" i="1" smtClean="0">
                                  <a:latin typeface="Cambria Math" charset="0"/>
                                </a:rPr>
                                <m:t>2</m:t>
                              </m:r>
                            </m:sup>
                          </m:sSup>
                        </m:den>
                      </m:f>
                    </m:oMath>
                  </m:oMathPara>
                </a14:m>
                <a:endParaRPr lang="fr-FR" dirty="0"/>
              </a:p>
            </p:txBody>
          </p:sp>
        </mc:Choice>
        <mc:Fallback xmlns="">
          <p:sp>
            <p:nvSpPr>
              <p:cNvPr id="10" name="ZoneTexte 9"/>
              <p:cNvSpPr txBox="1">
                <a:spLocks noRot="1" noChangeAspect="1" noMove="1" noResize="1" noEditPoints="1" noAdjustHandles="1" noChangeArrowheads="1" noChangeShapeType="1" noTextEdit="1"/>
              </p:cNvSpPr>
              <p:nvPr/>
            </p:nvSpPr>
            <p:spPr>
              <a:xfrm>
                <a:off x="4217196" y="3050892"/>
                <a:ext cx="3687135" cy="627929"/>
              </a:xfrm>
              <a:prstGeom prst="rect">
                <a:avLst/>
              </a:prstGeom>
              <a:blipFill rotWithShape="0">
                <a:blip r:embed="rId2"/>
                <a:stretch>
                  <a:fillRect/>
                </a:stretch>
              </a:blipFill>
            </p:spPr>
            <p:txBody>
              <a:bodyPr/>
              <a:lstStyle/>
              <a:p>
                <a:r>
                  <a:rPr lang="fr-FR">
                    <a:noFill/>
                  </a:rPr>
                  <a:t> </a:t>
                </a:r>
              </a:p>
            </p:txBody>
          </p:sp>
        </mc:Fallback>
      </mc:AlternateContent>
      <p:sp>
        <p:nvSpPr>
          <p:cNvPr id="11" name="ZoneTexte 10"/>
          <p:cNvSpPr txBox="1"/>
          <p:nvPr/>
        </p:nvSpPr>
        <p:spPr>
          <a:xfrm>
            <a:off x="872854" y="3791845"/>
            <a:ext cx="4380615" cy="646331"/>
          </a:xfrm>
          <a:prstGeom prst="rect">
            <a:avLst/>
          </a:prstGeom>
          <a:noFill/>
        </p:spPr>
        <p:txBody>
          <a:bodyPr wrap="square" rtlCol="0">
            <a:spAutoFit/>
          </a:bodyPr>
          <a:lstStyle/>
          <a:p>
            <a:r>
              <a:rPr lang="fr-FR" dirty="0" smtClean="0"/>
              <a:t>C: </a:t>
            </a:r>
            <a:r>
              <a:rPr lang="fr-FR" dirty="0"/>
              <a:t>c</a:t>
            </a:r>
            <a:r>
              <a:rPr lang="fr-FR" dirty="0" smtClean="0"/>
              <a:t>élérité de la lumière</a:t>
            </a:r>
          </a:p>
          <a:p>
            <a:r>
              <a:rPr lang="fr-FR" dirty="0" smtClean="0"/>
              <a:t>G: Constante de gravitation universelle</a:t>
            </a:r>
            <a:endParaRPr lang="fr-FR" dirty="0"/>
          </a:p>
        </p:txBody>
      </p:sp>
      <p:sp>
        <p:nvSpPr>
          <p:cNvPr id="12" name="ZoneTexte 11"/>
          <p:cNvSpPr txBox="1"/>
          <p:nvPr/>
        </p:nvSpPr>
        <p:spPr>
          <a:xfrm>
            <a:off x="561308" y="5197533"/>
            <a:ext cx="4380615" cy="369332"/>
          </a:xfrm>
          <a:prstGeom prst="rect">
            <a:avLst/>
          </a:prstGeom>
          <a:noFill/>
        </p:spPr>
        <p:txBody>
          <a:bodyPr wrap="square" rtlCol="0">
            <a:spAutoFit/>
          </a:bodyPr>
          <a:lstStyle/>
          <a:p>
            <a:r>
              <a:rPr lang="fr-FR" dirty="0" smtClean="0"/>
              <a:t>Taille typique de trou noirs</a:t>
            </a:r>
          </a:p>
        </p:txBody>
      </p:sp>
      <p:sp>
        <p:nvSpPr>
          <p:cNvPr id="3" name="ZoneTexte 2"/>
          <p:cNvSpPr txBox="1"/>
          <p:nvPr/>
        </p:nvSpPr>
        <p:spPr>
          <a:xfrm>
            <a:off x="4248443" y="5428424"/>
            <a:ext cx="1554187" cy="369332"/>
          </a:xfrm>
          <a:prstGeom prst="rect">
            <a:avLst/>
          </a:prstGeom>
          <a:noFill/>
        </p:spPr>
        <p:txBody>
          <a:bodyPr wrap="square" rtlCol="0">
            <a:spAutoFit/>
          </a:bodyPr>
          <a:lstStyle/>
          <a:p>
            <a:r>
              <a:rPr lang="fr-FR" dirty="0" smtClean="0"/>
              <a:t>Stellaire</a:t>
            </a:r>
            <a:endParaRPr lang="fr-FR" dirty="0"/>
          </a:p>
        </p:txBody>
      </p:sp>
      <p:sp>
        <p:nvSpPr>
          <p:cNvPr id="14" name="ZoneTexte 13"/>
          <p:cNvSpPr txBox="1"/>
          <p:nvPr/>
        </p:nvSpPr>
        <p:spPr>
          <a:xfrm>
            <a:off x="7572531" y="5383993"/>
            <a:ext cx="1554187" cy="369332"/>
          </a:xfrm>
          <a:prstGeom prst="rect">
            <a:avLst/>
          </a:prstGeom>
          <a:noFill/>
        </p:spPr>
        <p:txBody>
          <a:bodyPr wrap="square" rtlCol="0">
            <a:spAutoFit/>
          </a:bodyPr>
          <a:lstStyle/>
          <a:p>
            <a:r>
              <a:rPr lang="fr-FR" dirty="0" smtClean="0"/>
              <a:t>Super massif</a:t>
            </a:r>
            <a:endParaRPr lang="fr-FR" dirty="0"/>
          </a:p>
        </p:txBody>
      </p:sp>
      <p:sp>
        <p:nvSpPr>
          <p:cNvPr id="15" name="ZoneTexte 14"/>
          <p:cNvSpPr txBox="1"/>
          <p:nvPr/>
        </p:nvSpPr>
        <p:spPr>
          <a:xfrm>
            <a:off x="7572531" y="6055184"/>
            <a:ext cx="4141486" cy="369332"/>
          </a:xfrm>
          <a:prstGeom prst="rect">
            <a:avLst/>
          </a:prstGeom>
          <a:noFill/>
        </p:spPr>
        <p:txBody>
          <a:bodyPr wrap="square" rtlCol="0">
            <a:spAutoFit/>
          </a:bodyPr>
          <a:lstStyle/>
          <a:p>
            <a:r>
              <a:rPr lang="fr-FR" dirty="0" err="1" smtClean="0"/>
              <a:t>SgA</a:t>
            </a:r>
            <a:r>
              <a:rPr lang="fr-FR" dirty="0" smtClean="0"/>
              <a:t>*: 400 </a:t>
            </a:r>
            <a:r>
              <a:rPr lang="fr-FR" dirty="0"/>
              <a:t>millions de kilomètres de rayon</a:t>
            </a:r>
          </a:p>
        </p:txBody>
      </p:sp>
      <p:sp>
        <p:nvSpPr>
          <p:cNvPr id="16" name="ZoneTexte 15"/>
          <p:cNvSpPr txBox="1"/>
          <p:nvPr/>
        </p:nvSpPr>
        <p:spPr>
          <a:xfrm>
            <a:off x="4217196" y="6063217"/>
            <a:ext cx="2530729" cy="369332"/>
          </a:xfrm>
          <a:prstGeom prst="rect">
            <a:avLst/>
          </a:prstGeom>
          <a:noFill/>
        </p:spPr>
        <p:txBody>
          <a:bodyPr wrap="square" rtlCol="0">
            <a:spAutoFit/>
          </a:bodyPr>
          <a:lstStyle/>
          <a:p>
            <a:r>
              <a:rPr lang="fr-FR" dirty="0" smtClean="0"/>
              <a:t>Soleil: 3 km</a:t>
            </a:r>
            <a:endParaRPr lang="fr-FR" dirty="0"/>
          </a:p>
        </p:txBody>
      </p:sp>
      <p:cxnSp>
        <p:nvCxnSpPr>
          <p:cNvPr id="13" name="Connecteur droit 12"/>
          <p:cNvCxnSpPr/>
          <p:nvPr/>
        </p:nvCxnSpPr>
        <p:spPr>
          <a:xfrm>
            <a:off x="6545179" y="5197533"/>
            <a:ext cx="0" cy="1660467"/>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V="1">
            <a:off x="3703520" y="5796786"/>
            <a:ext cx="8010497" cy="970"/>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80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3" grpId="0"/>
      <p:bldP spid="14"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5" name="ZoneTexte 4"/>
          <p:cNvSpPr txBox="1"/>
          <p:nvPr/>
        </p:nvSpPr>
        <p:spPr>
          <a:xfrm>
            <a:off x="527384" y="1927470"/>
            <a:ext cx="2490952" cy="369332"/>
          </a:xfrm>
          <a:prstGeom prst="rect">
            <a:avLst/>
          </a:prstGeom>
          <a:noFill/>
        </p:spPr>
        <p:txBody>
          <a:bodyPr wrap="square" rtlCol="0">
            <a:spAutoFit/>
          </a:bodyPr>
          <a:lstStyle/>
          <a:p>
            <a:r>
              <a:rPr lang="fr-FR"/>
              <a:t>paradoxe </a:t>
            </a:r>
            <a:r>
              <a:rPr lang="fr-FR" smtClean="0"/>
              <a:t>d’</a:t>
            </a:r>
            <a:r>
              <a:rPr lang="fr-FR" dirty="0" err="1" smtClean="0"/>
              <a:t>Olbers</a:t>
            </a:r>
            <a:endParaRPr lang="fr-FR" dirty="0"/>
          </a:p>
        </p:txBody>
      </p:sp>
      <p:sp>
        <p:nvSpPr>
          <p:cNvPr id="6" name="ZoneTexte 5"/>
          <p:cNvSpPr txBox="1"/>
          <p:nvPr/>
        </p:nvSpPr>
        <p:spPr>
          <a:xfrm>
            <a:off x="1011760" y="5103674"/>
            <a:ext cx="9427779" cy="1754326"/>
          </a:xfrm>
          <a:prstGeom prst="rect">
            <a:avLst/>
          </a:prstGeom>
          <a:noFill/>
        </p:spPr>
        <p:txBody>
          <a:bodyPr wrap="square" rtlCol="0">
            <a:spAutoFit/>
          </a:bodyPr>
          <a:lstStyle/>
          <a:p>
            <a:r>
              <a:rPr lang="fr-FR" dirty="0" smtClean="0"/>
              <a:t>Comme </a:t>
            </a:r>
            <a:r>
              <a:rPr lang="fr-FR" dirty="0"/>
              <a:t>l’Univers n’est âgé que d’environ 13,7 milliards d’années, la lumière, dont la </a:t>
            </a:r>
            <a:r>
              <a:rPr lang="fr-FR" dirty="0">
                <a:hlinkClick r:id="rId2" tooltip="La relativité restreinte"/>
              </a:rPr>
              <a:t>vitesse est finie</a:t>
            </a:r>
            <a:r>
              <a:rPr lang="fr-FR" dirty="0"/>
              <a:t>, n’a pu parcourir depuis sa naissance qu’une distance finie et il nous est impossible d’observer des objets plus éloignés que cette valeur maximale.</a:t>
            </a:r>
          </a:p>
          <a:p>
            <a:r>
              <a:rPr lang="fr-FR" dirty="0"/>
              <a:t>L’explication du paradoxe devient alors très simple : les galaxies qui sont au-delà de cette limite maximale nous sont inaccessibles et ne contribuent pas à la brillance du ciel. Il reste donc des directions de la voûte étoilée dans lesquelles notre regard ne rencontre absolument rien</a:t>
            </a:r>
            <a:r>
              <a:rPr lang="fr-FR" dirty="0" smtClean="0"/>
              <a:t>.</a:t>
            </a:r>
            <a:endParaRPr lang="fr-FR" dirty="0"/>
          </a:p>
        </p:txBody>
      </p:sp>
      <p:sp>
        <p:nvSpPr>
          <p:cNvPr id="9" name="ZoneTexte 8"/>
          <p:cNvSpPr txBox="1"/>
          <p:nvPr/>
        </p:nvSpPr>
        <p:spPr>
          <a:xfrm>
            <a:off x="310816" y="4619640"/>
            <a:ext cx="1054768" cy="369332"/>
          </a:xfrm>
          <a:prstGeom prst="rect">
            <a:avLst/>
          </a:prstGeom>
          <a:noFill/>
        </p:spPr>
        <p:txBody>
          <a:bodyPr wrap="square" rtlCol="0">
            <a:spAutoFit/>
          </a:bodyPr>
          <a:lstStyle/>
          <a:p>
            <a:r>
              <a:rPr lang="fr-FR" dirty="0" smtClean="0"/>
              <a:t>Réponse</a:t>
            </a:r>
            <a:endParaRPr lang="fr-FR" dirty="0"/>
          </a:p>
        </p:txBody>
      </p:sp>
      <p:sp>
        <p:nvSpPr>
          <p:cNvPr id="3" name="ZoneTexte 2"/>
          <p:cNvSpPr txBox="1"/>
          <p:nvPr/>
        </p:nvSpPr>
        <p:spPr>
          <a:xfrm>
            <a:off x="2542674" y="1726711"/>
            <a:ext cx="7106652" cy="1754326"/>
          </a:xfrm>
          <a:prstGeom prst="rect">
            <a:avLst/>
          </a:prstGeom>
          <a:noFill/>
        </p:spPr>
        <p:txBody>
          <a:bodyPr wrap="square" rtlCol="0">
            <a:spAutoFit/>
          </a:bodyPr>
          <a:lstStyle/>
          <a:p>
            <a:r>
              <a:rPr lang="fr-FR" dirty="0"/>
              <a:t>Si on suppose un univers infini contenant une infinité d'</a:t>
            </a:r>
            <a:r>
              <a:rPr lang="fr-FR" dirty="0">
                <a:hlinkClick r:id="rId3" tooltip="Étoile"/>
              </a:rPr>
              <a:t>étoiles</a:t>
            </a:r>
            <a:r>
              <a:rPr lang="fr-FR" dirty="0"/>
              <a:t> uniformément réparties, alors chaque direction d'observation devrait aboutir à la surface d'une </a:t>
            </a:r>
            <a:r>
              <a:rPr lang="fr-FR" dirty="0" smtClean="0"/>
              <a:t>étoile. </a:t>
            </a:r>
            <a:r>
              <a:rPr lang="fr-FR" dirty="0"/>
              <a:t>Donc, dans l'hypothèse où toute direction d'observation intercepte la surface d'une étoile, le ciel nocturne devrait être aussi brillant que la surface d'une étoile moyenne comme notre </a:t>
            </a:r>
            <a:r>
              <a:rPr lang="fr-FR" dirty="0">
                <a:hlinkClick r:id="rId4" tooltip="Soleil"/>
              </a:rPr>
              <a:t>Soleil</a:t>
            </a:r>
            <a:r>
              <a:rPr lang="fr-FR" dirty="0"/>
              <a:t> ou n'importe quelle autre étoile de </a:t>
            </a:r>
            <a:r>
              <a:rPr lang="fr-FR" dirty="0">
                <a:hlinkClick r:id="rId5" tooltip="Voie lactée"/>
              </a:rPr>
              <a:t>notre galaxie</a:t>
            </a:r>
            <a:r>
              <a:rPr lang="fr-FR" dirty="0"/>
              <a:t>.</a:t>
            </a:r>
          </a:p>
        </p:txBody>
      </p:sp>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75536" y="1043948"/>
            <a:ext cx="2540000" cy="2540000"/>
          </a:xfrm>
          <a:prstGeom prst="rect">
            <a:avLst/>
          </a:prstGeom>
        </p:spPr>
      </p:pic>
    </p:spTree>
    <p:extLst>
      <p:ext uri="{BB962C8B-B14F-4D97-AF65-F5344CB8AC3E}">
        <p14:creationId xmlns:p14="http://schemas.microsoft.com/office/powerpoint/2010/main" val="60266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1511687" y="2854922"/>
            <a:ext cx="5097660" cy="646331"/>
          </a:xfrm>
          <a:prstGeom prst="rect">
            <a:avLst/>
          </a:prstGeom>
          <a:noFill/>
        </p:spPr>
        <p:txBody>
          <a:bodyPr wrap="square" rtlCol="0">
            <a:spAutoFit/>
          </a:bodyPr>
          <a:lstStyle/>
          <a:p>
            <a:pPr marL="285750" indent="-285750">
              <a:buFont typeface="Arial" charset="0"/>
              <a:buChar char="•"/>
            </a:pPr>
            <a:r>
              <a:rPr lang="fr-FR" dirty="0"/>
              <a:t> la vitesse de récession d’une galaxie était proportionnelle à sa distance.</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359" y="1325767"/>
            <a:ext cx="2101380" cy="2235511"/>
          </a:xfrm>
          <a:prstGeom prst="rect">
            <a:avLst/>
          </a:prstGeom>
        </p:spPr>
      </p:pic>
      <p:sp>
        <p:nvSpPr>
          <p:cNvPr id="6" name="ZoneTexte 5"/>
          <p:cNvSpPr txBox="1"/>
          <p:nvPr/>
        </p:nvSpPr>
        <p:spPr>
          <a:xfrm>
            <a:off x="838200" y="1529359"/>
            <a:ext cx="3389586" cy="400110"/>
          </a:xfrm>
          <a:prstGeom prst="rect">
            <a:avLst/>
          </a:prstGeom>
          <a:noFill/>
        </p:spPr>
        <p:txBody>
          <a:bodyPr wrap="square" rtlCol="0">
            <a:spAutoFit/>
          </a:bodyPr>
          <a:lstStyle/>
          <a:p>
            <a:r>
              <a:rPr lang="fr-FR" sz="2000" dirty="0" smtClean="0"/>
              <a:t>L’expansion de l’Univers</a:t>
            </a:r>
            <a:endParaRPr lang="fr-FR" sz="2000" dirty="0"/>
          </a:p>
        </p:txBody>
      </p:sp>
      <p:pic>
        <p:nvPicPr>
          <p:cNvPr id="3" name="Image 2"/>
          <p:cNvPicPr>
            <a:picLocks noChangeAspect="1"/>
          </p:cNvPicPr>
          <p:nvPr/>
        </p:nvPicPr>
        <p:blipFill>
          <a:blip r:embed="rId4"/>
          <a:stretch>
            <a:fillRect/>
          </a:stretch>
        </p:blipFill>
        <p:spPr>
          <a:xfrm>
            <a:off x="984602" y="4161759"/>
            <a:ext cx="4021691" cy="2507721"/>
          </a:xfrm>
          <a:prstGeom prst="rect">
            <a:avLst/>
          </a:prstGeom>
        </p:spPr>
      </p:pic>
      <p:pic>
        <p:nvPicPr>
          <p:cNvPr id="7" name="Image 6"/>
          <p:cNvPicPr>
            <a:picLocks noChangeAspect="1"/>
          </p:cNvPicPr>
          <p:nvPr/>
        </p:nvPicPr>
        <p:blipFill>
          <a:blip r:embed="rId5"/>
          <a:stretch>
            <a:fillRect/>
          </a:stretch>
        </p:blipFill>
        <p:spPr>
          <a:xfrm>
            <a:off x="7964531" y="3973241"/>
            <a:ext cx="3826416" cy="2884759"/>
          </a:xfrm>
          <a:prstGeom prst="rect">
            <a:avLst/>
          </a:prstGeom>
        </p:spPr>
      </p:pic>
      <p:sp>
        <p:nvSpPr>
          <p:cNvPr id="8" name="ZoneTexte 7"/>
          <p:cNvSpPr txBox="1"/>
          <p:nvPr/>
        </p:nvSpPr>
        <p:spPr>
          <a:xfrm>
            <a:off x="1511687" y="2120358"/>
            <a:ext cx="5386418" cy="646331"/>
          </a:xfrm>
          <a:prstGeom prst="rect">
            <a:avLst/>
          </a:prstGeom>
          <a:noFill/>
        </p:spPr>
        <p:txBody>
          <a:bodyPr wrap="square" rtlCol="0">
            <a:spAutoFit/>
          </a:bodyPr>
          <a:lstStyle/>
          <a:p>
            <a:pPr marL="285750" indent="-285750">
              <a:buFont typeface="Arial" charset="0"/>
              <a:buChar char="•"/>
            </a:pPr>
            <a:r>
              <a:rPr lang="fr-FR" dirty="0" smtClean="0"/>
              <a:t>Super </a:t>
            </a:r>
            <a:r>
              <a:rPr lang="fr-FR" dirty="0" err="1" smtClean="0"/>
              <a:t>novae</a:t>
            </a:r>
            <a:r>
              <a:rPr lang="fr-FR" dirty="0" smtClean="0"/>
              <a:t> Type </a:t>
            </a:r>
            <a:r>
              <a:rPr lang="fr-FR" dirty="0" err="1" smtClean="0"/>
              <a:t>Ia</a:t>
            </a:r>
            <a:r>
              <a:rPr lang="fr-FR" dirty="0" smtClean="0"/>
              <a:t>: chandelles standards (explose de la même façon)</a:t>
            </a:r>
            <a:endParaRPr lang="fr-FR" dirty="0"/>
          </a:p>
        </p:txBody>
      </p:sp>
    </p:spTree>
    <p:extLst>
      <p:ext uri="{BB962C8B-B14F-4D97-AF65-F5344CB8AC3E}">
        <p14:creationId xmlns:p14="http://schemas.microsoft.com/office/powerpoint/2010/main" val="16579853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2379"/>
            <a:ext cx="10515600" cy="1325563"/>
          </a:xfrm>
        </p:spPr>
        <p:txBody>
          <a:bodyPr/>
          <a:lstStyle/>
          <a:p>
            <a:r>
              <a:rPr lang="fr-FR" dirty="0"/>
              <a:t>Découverte de l’astronomie</a:t>
            </a:r>
          </a:p>
        </p:txBody>
      </p:sp>
      <p:sp>
        <p:nvSpPr>
          <p:cNvPr id="4" name="ZoneTexte 3"/>
          <p:cNvSpPr txBox="1"/>
          <p:nvPr/>
        </p:nvSpPr>
        <p:spPr>
          <a:xfrm>
            <a:off x="838200" y="1971918"/>
            <a:ext cx="5912069" cy="369332"/>
          </a:xfrm>
          <a:prstGeom prst="rect">
            <a:avLst/>
          </a:prstGeom>
          <a:noFill/>
        </p:spPr>
        <p:txBody>
          <a:bodyPr wrap="square" rtlCol="0">
            <a:spAutoFit/>
          </a:bodyPr>
          <a:lstStyle/>
          <a:p>
            <a:r>
              <a:rPr lang="fr-FR" dirty="0" smtClean="0"/>
              <a:t>Au moins 3 différents moyens d’estimer l’Age de l’Univers</a:t>
            </a:r>
            <a:endParaRPr lang="fr-FR" dirty="0"/>
          </a:p>
        </p:txBody>
      </p:sp>
      <p:sp>
        <p:nvSpPr>
          <p:cNvPr id="5" name="ZoneTexte 4"/>
          <p:cNvSpPr txBox="1"/>
          <p:nvPr/>
        </p:nvSpPr>
        <p:spPr>
          <a:xfrm>
            <a:off x="1150883" y="2625227"/>
            <a:ext cx="9982338" cy="646331"/>
          </a:xfrm>
          <a:prstGeom prst="rect">
            <a:avLst/>
          </a:prstGeom>
          <a:noFill/>
        </p:spPr>
        <p:txBody>
          <a:bodyPr wrap="square" rtlCol="0">
            <a:spAutoFit/>
          </a:bodyPr>
          <a:lstStyle/>
          <a:p>
            <a:pPr marL="285750" indent="-285750">
              <a:buFont typeface="Arial" charset="0"/>
              <a:buChar char="•"/>
            </a:pPr>
            <a:r>
              <a:rPr lang="fr-FR" dirty="0" smtClean="0"/>
              <a:t>L’âge des amas d’étoile: 11-13 Milliards d’années (analyse la forme de la séquence principale, étape de vie des étoiles dans l’amas)</a:t>
            </a:r>
            <a:endParaRPr lang="fr-FR" dirty="0"/>
          </a:p>
        </p:txBody>
      </p:sp>
      <p:sp>
        <p:nvSpPr>
          <p:cNvPr id="6" name="ZoneTexte 5"/>
          <p:cNvSpPr txBox="1"/>
          <p:nvPr/>
        </p:nvSpPr>
        <p:spPr>
          <a:xfrm>
            <a:off x="1021162" y="4734483"/>
            <a:ext cx="9823301" cy="646331"/>
          </a:xfrm>
          <a:prstGeom prst="rect">
            <a:avLst/>
          </a:prstGeom>
          <a:noFill/>
        </p:spPr>
        <p:txBody>
          <a:bodyPr wrap="square" rtlCol="0">
            <a:spAutoFit/>
          </a:bodyPr>
          <a:lstStyle/>
          <a:p>
            <a:pPr marL="285750" indent="-285750">
              <a:buFont typeface="Arial" charset="0"/>
              <a:buChar char="•"/>
            </a:pPr>
            <a:r>
              <a:rPr lang="fr-FR" dirty="0" smtClean="0"/>
              <a:t>L’expansion de </a:t>
            </a:r>
            <a:r>
              <a:rPr lang="fr-FR" dirty="0" smtClean="0"/>
              <a:t>l’Univers: </a:t>
            </a:r>
            <a:r>
              <a:rPr lang="fr-FR" dirty="0"/>
              <a:t>e</a:t>
            </a:r>
            <a:r>
              <a:rPr lang="fr-FR" dirty="0" smtClean="0"/>
              <a:t>n </a:t>
            </a:r>
            <a:r>
              <a:rPr lang="fr-FR" dirty="0" smtClean="0"/>
              <a:t>remontant le temps à partir de la valeur trouvée par </a:t>
            </a:r>
            <a:r>
              <a:rPr lang="fr-FR" dirty="0" smtClean="0"/>
              <a:t>Hubble, on trouve 13 </a:t>
            </a:r>
            <a:r>
              <a:rPr lang="fr-FR" dirty="0" smtClean="0"/>
              <a:t>milliards d’années</a:t>
            </a:r>
            <a:endParaRPr lang="fr-FR" dirty="0"/>
          </a:p>
        </p:txBody>
      </p:sp>
      <p:sp>
        <p:nvSpPr>
          <p:cNvPr id="7" name="ZoneTexte 6"/>
          <p:cNvSpPr txBox="1"/>
          <p:nvPr/>
        </p:nvSpPr>
        <p:spPr>
          <a:xfrm>
            <a:off x="1021162" y="3612657"/>
            <a:ext cx="10332638" cy="646331"/>
          </a:xfrm>
          <a:prstGeom prst="rect">
            <a:avLst/>
          </a:prstGeom>
          <a:noFill/>
        </p:spPr>
        <p:txBody>
          <a:bodyPr wrap="square" rtlCol="0">
            <a:spAutoFit/>
          </a:bodyPr>
          <a:lstStyle/>
          <a:p>
            <a:pPr marL="285750" indent="-285750">
              <a:buFont typeface="Arial" charset="0"/>
              <a:buChar char="•"/>
            </a:pPr>
            <a:r>
              <a:rPr lang="fr-FR" dirty="0" smtClean="0"/>
              <a:t>Désintégration de noyaux atomiques</a:t>
            </a:r>
            <a:r>
              <a:rPr lang="fr-FR" dirty="0" smtClean="0"/>
              <a:t>: </a:t>
            </a:r>
            <a:r>
              <a:rPr lang="fr-FR" dirty="0" smtClean="0"/>
              <a:t>l’uranium</a:t>
            </a:r>
            <a:r>
              <a:rPr lang="fr-FR" dirty="0"/>
              <a:t>, le thorium, l’osmium ou le rhénium indiquent un âge compris entre 12 et 16 milliards d’années</a:t>
            </a:r>
          </a:p>
        </p:txBody>
      </p:sp>
      <p:sp>
        <p:nvSpPr>
          <p:cNvPr id="8" name="ZoneTexte 7"/>
          <p:cNvSpPr txBox="1"/>
          <p:nvPr/>
        </p:nvSpPr>
        <p:spPr>
          <a:xfrm>
            <a:off x="669758" y="1287832"/>
            <a:ext cx="5912069" cy="400110"/>
          </a:xfrm>
          <a:prstGeom prst="rect">
            <a:avLst/>
          </a:prstGeom>
          <a:noFill/>
        </p:spPr>
        <p:txBody>
          <a:bodyPr wrap="square" rtlCol="0">
            <a:spAutoFit/>
          </a:bodyPr>
          <a:lstStyle/>
          <a:p>
            <a:r>
              <a:rPr lang="fr-FR" sz="2000" dirty="0" smtClean="0"/>
              <a:t>Estimation </a:t>
            </a:r>
            <a:r>
              <a:rPr lang="fr-FR" sz="2000" smtClean="0"/>
              <a:t>de l’âge de l’Univers</a:t>
            </a:r>
            <a:endParaRPr lang="fr-FR" sz="2000" dirty="0"/>
          </a:p>
        </p:txBody>
      </p:sp>
    </p:spTree>
    <p:extLst>
      <p:ext uri="{BB962C8B-B14F-4D97-AF65-F5344CB8AC3E}">
        <p14:creationId xmlns:p14="http://schemas.microsoft.com/office/powerpoint/2010/main" val="2013523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838198" y="2369920"/>
            <a:ext cx="9711559" cy="646331"/>
          </a:xfrm>
          <a:prstGeom prst="rect">
            <a:avLst/>
          </a:prstGeom>
          <a:noFill/>
        </p:spPr>
        <p:txBody>
          <a:bodyPr wrap="square" rtlCol="0">
            <a:spAutoFit/>
          </a:bodyPr>
          <a:lstStyle/>
          <a:p>
            <a:r>
              <a:rPr lang="fr-FR" dirty="0" smtClean="0"/>
              <a:t>Présence </a:t>
            </a:r>
            <a:r>
              <a:rPr lang="fr-FR" dirty="0"/>
              <a:t>d’une force répulsive à grande échelle capable de surmonter la force gravitationnelle qui lie les différents constituants de </a:t>
            </a:r>
            <a:r>
              <a:rPr lang="fr-FR" dirty="0" smtClean="0"/>
              <a:t>l’Univers</a:t>
            </a:r>
          </a:p>
        </p:txBody>
      </p:sp>
      <p:sp>
        <p:nvSpPr>
          <p:cNvPr id="5" name="ZoneTexte 4"/>
          <p:cNvSpPr txBox="1"/>
          <p:nvPr/>
        </p:nvSpPr>
        <p:spPr>
          <a:xfrm>
            <a:off x="1116552" y="3912991"/>
            <a:ext cx="4611828" cy="369332"/>
          </a:xfrm>
          <a:prstGeom prst="rect">
            <a:avLst/>
          </a:prstGeom>
          <a:noFill/>
        </p:spPr>
        <p:txBody>
          <a:bodyPr wrap="square" rtlCol="0">
            <a:spAutoFit/>
          </a:bodyPr>
          <a:lstStyle/>
          <a:p>
            <a:r>
              <a:rPr lang="fr-FR" dirty="0" smtClean="0"/>
              <a:t>Constante cosmologique comme explication ?</a:t>
            </a:r>
            <a:endParaRPr lang="fr-FR" dirty="0"/>
          </a:p>
        </p:txBody>
      </p:sp>
      <p:sp>
        <p:nvSpPr>
          <p:cNvPr id="3" name="ZoneTexte 2"/>
          <p:cNvSpPr txBox="1"/>
          <p:nvPr/>
        </p:nvSpPr>
        <p:spPr>
          <a:xfrm>
            <a:off x="838200" y="1490633"/>
            <a:ext cx="4780547" cy="400110"/>
          </a:xfrm>
          <a:prstGeom prst="rect">
            <a:avLst/>
          </a:prstGeom>
          <a:noFill/>
        </p:spPr>
        <p:txBody>
          <a:bodyPr wrap="square" rtlCol="0">
            <a:spAutoFit/>
          </a:bodyPr>
          <a:lstStyle/>
          <a:p>
            <a:r>
              <a:rPr lang="fr-FR" sz="2000" dirty="0" smtClean="0"/>
              <a:t>Interprétation de l’expansion de l’Univers</a:t>
            </a:r>
            <a:endParaRPr lang="fr-FR" sz="2000" dirty="0"/>
          </a:p>
        </p:txBody>
      </p:sp>
      <p:pic>
        <p:nvPicPr>
          <p:cNvPr id="7" name="Image 6"/>
          <p:cNvPicPr>
            <a:picLocks noChangeAspect="1"/>
          </p:cNvPicPr>
          <p:nvPr/>
        </p:nvPicPr>
        <p:blipFill>
          <a:blip r:embed="rId2"/>
          <a:stretch>
            <a:fillRect/>
          </a:stretch>
        </p:blipFill>
        <p:spPr>
          <a:xfrm>
            <a:off x="2434209" y="4652211"/>
            <a:ext cx="5104496" cy="1911350"/>
          </a:xfrm>
          <a:prstGeom prst="rect">
            <a:avLst/>
          </a:prstGeom>
        </p:spPr>
      </p:pic>
      <p:sp>
        <p:nvSpPr>
          <p:cNvPr id="6" name="ZoneTexte 5"/>
          <p:cNvSpPr txBox="1"/>
          <p:nvPr/>
        </p:nvSpPr>
        <p:spPr>
          <a:xfrm>
            <a:off x="6096000" y="1521411"/>
            <a:ext cx="2679031" cy="369332"/>
          </a:xfrm>
          <a:prstGeom prst="rect">
            <a:avLst/>
          </a:prstGeom>
          <a:noFill/>
        </p:spPr>
        <p:txBody>
          <a:bodyPr wrap="square" rtlCol="0">
            <a:spAutoFit/>
          </a:bodyPr>
          <a:lstStyle/>
          <a:p>
            <a:r>
              <a:rPr lang="fr-FR"/>
              <a:t>Energie </a:t>
            </a:r>
            <a:r>
              <a:rPr lang="fr-FR" smtClean="0"/>
              <a:t>noire</a:t>
            </a:r>
            <a:endParaRPr lang="fr-FR"/>
          </a:p>
        </p:txBody>
      </p:sp>
      <p:sp>
        <p:nvSpPr>
          <p:cNvPr id="8" name="Flèche vers la droite 7"/>
          <p:cNvSpPr/>
          <p:nvPr/>
        </p:nvSpPr>
        <p:spPr>
          <a:xfrm>
            <a:off x="5421747" y="1559545"/>
            <a:ext cx="544463" cy="28349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7710977" y="6408014"/>
            <a:ext cx="2512662" cy="369332"/>
          </a:xfrm>
          <a:prstGeom prst="rect">
            <a:avLst/>
          </a:prstGeom>
          <a:noFill/>
        </p:spPr>
        <p:txBody>
          <a:bodyPr wrap="square" rtlCol="0">
            <a:spAutoFit/>
          </a:bodyPr>
          <a:lstStyle/>
          <a:p>
            <a:r>
              <a:rPr lang="fr-FR" smtClean="0"/>
              <a:t>Equation d’Einstein</a:t>
            </a:r>
            <a:endParaRPr lang="fr-FR" dirty="0"/>
          </a:p>
        </p:txBody>
      </p:sp>
      <p:sp>
        <p:nvSpPr>
          <p:cNvPr id="10" name="ZoneTexte 9"/>
          <p:cNvSpPr txBox="1"/>
          <p:nvPr/>
        </p:nvSpPr>
        <p:spPr>
          <a:xfrm>
            <a:off x="8037095" y="4120301"/>
            <a:ext cx="2512662" cy="369332"/>
          </a:xfrm>
          <a:prstGeom prst="rect">
            <a:avLst/>
          </a:prstGeom>
          <a:noFill/>
        </p:spPr>
        <p:txBody>
          <a:bodyPr wrap="square" rtlCol="0">
            <a:spAutoFit/>
          </a:bodyPr>
          <a:lstStyle/>
          <a:p>
            <a:r>
              <a:rPr lang="fr-FR" dirty="0" smtClean="0"/>
              <a:t>Constante cosmologique</a:t>
            </a:r>
            <a:endParaRPr lang="fr-FR" dirty="0"/>
          </a:p>
        </p:txBody>
      </p:sp>
      <p:sp>
        <p:nvSpPr>
          <p:cNvPr id="11" name="ZoneTexte 10"/>
          <p:cNvSpPr txBox="1"/>
          <p:nvPr/>
        </p:nvSpPr>
        <p:spPr>
          <a:xfrm>
            <a:off x="8382520" y="4990007"/>
            <a:ext cx="2512662" cy="369332"/>
          </a:xfrm>
          <a:prstGeom prst="rect">
            <a:avLst/>
          </a:prstGeom>
          <a:noFill/>
        </p:spPr>
        <p:txBody>
          <a:bodyPr wrap="square" rtlCol="0">
            <a:spAutoFit/>
          </a:bodyPr>
          <a:lstStyle/>
          <a:p>
            <a:r>
              <a:rPr lang="fr-FR" dirty="0" smtClean="0"/>
              <a:t>Energie </a:t>
            </a:r>
            <a:endParaRPr lang="fr-FR" dirty="0"/>
          </a:p>
        </p:txBody>
      </p:sp>
      <p:sp>
        <p:nvSpPr>
          <p:cNvPr id="12" name="ZoneTexte 11"/>
          <p:cNvSpPr txBox="1"/>
          <p:nvPr/>
        </p:nvSpPr>
        <p:spPr>
          <a:xfrm>
            <a:off x="99503" y="5478451"/>
            <a:ext cx="2162434" cy="646331"/>
          </a:xfrm>
          <a:prstGeom prst="rect">
            <a:avLst/>
          </a:prstGeom>
          <a:noFill/>
        </p:spPr>
        <p:txBody>
          <a:bodyPr wrap="square" rtlCol="0">
            <a:spAutoFit/>
          </a:bodyPr>
          <a:lstStyle/>
          <a:p>
            <a:r>
              <a:rPr lang="fr-FR" dirty="0" smtClean="0"/>
              <a:t>Courbure </a:t>
            </a:r>
            <a:r>
              <a:rPr lang="fr-FR" smtClean="0"/>
              <a:t>de l’espace-temps</a:t>
            </a:r>
            <a:endParaRPr lang="fr-FR" dirty="0"/>
          </a:p>
        </p:txBody>
      </p:sp>
      <p:cxnSp>
        <p:nvCxnSpPr>
          <p:cNvPr id="14" name="Connecteur droit avec flèche 13"/>
          <p:cNvCxnSpPr/>
          <p:nvPr/>
        </p:nvCxnSpPr>
        <p:spPr>
          <a:xfrm flipV="1">
            <a:off x="1684421" y="5607886"/>
            <a:ext cx="1090863" cy="231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10" idx="1"/>
          </p:cNvCxnSpPr>
          <p:nvPr/>
        </p:nvCxnSpPr>
        <p:spPr>
          <a:xfrm flipH="1">
            <a:off x="4360203" y="4304967"/>
            <a:ext cx="3676892" cy="11734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H="1">
            <a:off x="7133585" y="5232189"/>
            <a:ext cx="1112057" cy="2368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0722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497305" y="2060741"/>
            <a:ext cx="3914273" cy="646331"/>
          </a:xfrm>
          <a:prstGeom prst="rect">
            <a:avLst/>
          </a:prstGeom>
          <a:noFill/>
        </p:spPr>
        <p:txBody>
          <a:bodyPr wrap="square" rtlCol="0">
            <a:spAutoFit/>
          </a:bodyPr>
          <a:lstStyle/>
          <a:p>
            <a:r>
              <a:rPr lang="fr-FR" dirty="0" smtClean="0"/>
              <a:t>Dépendant de la quantité de matière (énergie) dans l’Univers</a:t>
            </a:r>
            <a:endParaRPr lang="fr-FR" dirty="0"/>
          </a:p>
        </p:txBody>
      </p:sp>
      <p:sp>
        <p:nvSpPr>
          <p:cNvPr id="5" name="ZoneTexte 4"/>
          <p:cNvSpPr txBox="1"/>
          <p:nvPr/>
        </p:nvSpPr>
        <p:spPr>
          <a:xfrm>
            <a:off x="517357" y="1629534"/>
            <a:ext cx="6511159" cy="400110"/>
          </a:xfrm>
          <a:prstGeom prst="rect">
            <a:avLst/>
          </a:prstGeom>
          <a:noFill/>
        </p:spPr>
        <p:txBody>
          <a:bodyPr wrap="square" rtlCol="0">
            <a:spAutoFit/>
          </a:bodyPr>
          <a:lstStyle/>
          <a:p>
            <a:r>
              <a:rPr lang="fr-FR" sz="2000" dirty="0" smtClean="0"/>
              <a:t>Le future de </a:t>
            </a:r>
            <a:r>
              <a:rPr lang="fr-FR" sz="2000" smtClean="0"/>
              <a:t>l’Univers lui-même</a:t>
            </a:r>
            <a:endParaRPr lang="fr-FR" sz="2000" dirty="0"/>
          </a:p>
        </p:txBody>
      </p:sp>
      <p:pic>
        <p:nvPicPr>
          <p:cNvPr id="6" name="Image 5"/>
          <p:cNvPicPr>
            <a:picLocks noChangeAspect="1"/>
          </p:cNvPicPr>
          <p:nvPr/>
        </p:nvPicPr>
        <p:blipFill>
          <a:blip r:embed="rId2"/>
          <a:stretch>
            <a:fillRect/>
          </a:stretch>
        </p:blipFill>
        <p:spPr>
          <a:xfrm>
            <a:off x="4074695" y="2368116"/>
            <a:ext cx="8117305" cy="4489884"/>
          </a:xfrm>
          <a:prstGeom prst="rect">
            <a:avLst/>
          </a:prstGeom>
        </p:spPr>
      </p:pic>
    </p:spTree>
    <p:extLst>
      <p:ext uri="{BB962C8B-B14F-4D97-AF65-F5344CB8AC3E}">
        <p14:creationId xmlns:p14="http://schemas.microsoft.com/office/powerpoint/2010/main" val="7339464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2294021" y="2550695"/>
            <a:ext cx="8807115" cy="1446550"/>
          </a:xfrm>
          <a:prstGeom prst="rect">
            <a:avLst/>
          </a:prstGeom>
          <a:noFill/>
        </p:spPr>
        <p:txBody>
          <a:bodyPr wrap="square" rtlCol="0">
            <a:spAutoFit/>
          </a:bodyPr>
          <a:lstStyle/>
          <a:p>
            <a:r>
              <a:rPr lang="fr-FR" sz="8800" smtClean="0"/>
              <a:t>Des questions ?</a:t>
            </a:r>
            <a:endParaRPr lang="fr-FR" sz="8800"/>
          </a:p>
        </p:txBody>
      </p:sp>
    </p:spTree>
    <p:extLst>
      <p:ext uri="{BB962C8B-B14F-4D97-AF65-F5344CB8AC3E}">
        <p14:creationId xmlns:p14="http://schemas.microsoft.com/office/powerpoint/2010/main" val="1124219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stretch>
            <a:fillRect/>
          </a:stretch>
        </p:blipFill>
        <p:spPr>
          <a:xfrm>
            <a:off x="7516972" y="1367127"/>
            <a:ext cx="4185084" cy="2866148"/>
          </a:xfrm>
          <a:prstGeom prst="rect">
            <a:avLst/>
          </a:prstGeom>
        </p:spPr>
      </p:pic>
      <p:sp>
        <p:nvSpPr>
          <p:cNvPr id="2" name="Titre 1"/>
          <p:cNvSpPr>
            <a:spLocks noGrp="1"/>
          </p:cNvSpPr>
          <p:nvPr>
            <p:ph type="title"/>
          </p:nvPr>
        </p:nvSpPr>
        <p:spPr/>
        <p:txBody>
          <a:bodyPr/>
          <a:lstStyle/>
          <a:p>
            <a:r>
              <a:rPr lang="fr-FR" dirty="0" smtClean="0"/>
              <a:t>Histoire et préhistoire de l’astronomie</a:t>
            </a:r>
            <a:endParaRPr lang="fr-FR" dirty="0"/>
          </a:p>
        </p:txBody>
      </p:sp>
      <p:pic>
        <p:nvPicPr>
          <p:cNvPr id="4" name="Image 3"/>
          <p:cNvPicPr>
            <a:picLocks noChangeAspect="1"/>
          </p:cNvPicPr>
          <p:nvPr/>
        </p:nvPicPr>
        <p:blipFill>
          <a:blip r:embed="rId4"/>
          <a:stretch>
            <a:fillRect/>
          </a:stretch>
        </p:blipFill>
        <p:spPr>
          <a:xfrm>
            <a:off x="547286" y="1596503"/>
            <a:ext cx="5243914" cy="3579750"/>
          </a:xfrm>
          <a:prstGeom prst="rect">
            <a:avLst/>
          </a:prstGeom>
        </p:spPr>
      </p:pic>
      <p:sp>
        <p:nvSpPr>
          <p:cNvPr id="6" name="ZoneTexte 5"/>
          <p:cNvSpPr txBox="1"/>
          <p:nvPr/>
        </p:nvSpPr>
        <p:spPr>
          <a:xfrm>
            <a:off x="9362126" y="3515142"/>
            <a:ext cx="3636335" cy="369332"/>
          </a:xfrm>
          <a:prstGeom prst="rect">
            <a:avLst/>
          </a:prstGeom>
          <a:noFill/>
        </p:spPr>
        <p:txBody>
          <a:bodyPr wrap="square" rtlCol="0">
            <a:spAutoFit/>
          </a:bodyPr>
          <a:lstStyle/>
          <a:p>
            <a:r>
              <a:rPr lang="fr-FR" dirty="0" err="1" smtClean="0"/>
              <a:t>Chichen</a:t>
            </a:r>
            <a:r>
              <a:rPr lang="fr-FR" dirty="0" smtClean="0"/>
              <a:t> </a:t>
            </a:r>
            <a:r>
              <a:rPr lang="fr-FR" dirty="0" err="1" smtClean="0"/>
              <a:t>Itza</a:t>
            </a:r>
            <a:r>
              <a:rPr lang="fr-FR" dirty="0" smtClean="0"/>
              <a:t> (</a:t>
            </a:r>
            <a:r>
              <a:rPr lang="cs-CZ" dirty="0" smtClean="0"/>
              <a:t>800 </a:t>
            </a:r>
            <a:r>
              <a:rPr lang="cs-CZ" dirty="0" err="1" smtClean="0"/>
              <a:t>Av</a:t>
            </a:r>
            <a:r>
              <a:rPr lang="cs-CZ" dirty="0" smtClean="0"/>
              <a:t> JC)</a:t>
            </a:r>
            <a:endParaRPr lang="fr-FR" dirty="0"/>
          </a:p>
        </p:txBody>
      </p:sp>
      <p:sp>
        <p:nvSpPr>
          <p:cNvPr id="7" name="ZoneTexte 6"/>
          <p:cNvSpPr txBox="1"/>
          <p:nvPr/>
        </p:nvSpPr>
        <p:spPr>
          <a:xfrm>
            <a:off x="1066052" y="1921804"/>
            <a:ext cx="3636335" cy="646331"/>
          </a:xfrm>
          <a:prstGeom prst="rect">
            <a:avLst/>
          </a:prstGeom>
          <a:noFill/>
        </p:spPr>
        <p:txBody>
          <a:bodyPr wrap="square" rtlCol="0">
            <a:spAutoFit/>
          </a:bodyPr>
          <a:lstStyle/>
          <a:p>
            <a:r>
              <a:rPr lang="fr-FR" dirty="0" err="1" smtClean="0"/>
              <a:t>Stonehedge</a:t>
            </a:r>
            <a:r>
              <a:rPr lang="fr-FR" dirty="0" smtClean="0"/>
              <a:t> (</a:t>
            </a:r>
            <a:r>
              <a:rPr lang="is-IS" dirty="0"/>
              <a:t>-2800/-</a:t>
            </a:r>
            <a:r>
              <a:rPr lang="is-IS" dirty="0" smtClean="0"/>
              <a:t>2100 Av JC)</a:t>
            </a:r>
            <a:endParaRPr lang="is-IS" dirty="0"/>
          </a:p>
          <a:p>
            <a:endParaRPr lang="fr-FR" dirty="0"/>
          </a:p>
        </p:txBody>
      </p:sp>
      <p:pic>
        <p:nvPicPr>
          <p:cNvPr id="9" name="Image 8"/>
          <p:cNvPicPr>
            <a:picLocks noChangeAspect="1"/>
          </p:cNvPicPr>
          <p:nvPr/>
        </p:nvPicPr>
        <p:blipFill>
          <a:blip r:embed="rId5"/>
          <a:stretch>
            <a:fillRect/>
          </a:stretch>
        </p:blipFill>
        <p:spPr>
          <a:xfrm>
            <a:off x="6761400" y="4233275"/>
            <a:ext cx="3970456" cy="2646970"/>
          </a:xfrm>
          <a:prstGeom prst="rect">
            <a:avLst/>
          </a:prstGeom>
        </p:spPr>
      </p:pic>
      <p:sp>
        <p:nvSpPr>
          <p:cNvPr id="10" name="ZoneTexte 9"/>
          <p:cNvSpPr txBox="1"/>
          <p:nvPr/>
        </p:nvSpPr>
        <p:spPr>
          <a:xfrm>
            <a:off x="7222634" y="5556760"/>
            <a:ext cx="3636335" cy="369332"/>
          </a:xfrm>
          <a:prstGeom prst="rect">
            <a:avLst/>
          </a:prstGeom>
          <a:noFill/>
        </p:spPr>
        <p:txBody>
          <a:bodyPr wrap="square" rtlCol="0">
            <a:spAutoFit/>
          </a:bodyPr>
          <a:lstStyle/>
          <a:p>
            <a:r>
              <a:rPr lang="fr-FR" smtClean="0"/>
              <a:t>Keops</a:t>
            </a:r>
            <a:r>
              <a:rPr lang="fr-FR" dirty="0" smtClean="0"/>
              <a:t> (</a:t>
            </a:r>
            <a:r>
              <a:rPr lang="cs-CZ" dirty="0" smtClean="0"/>
              <a:t>800 </a:t>
            </a:r>
            <a:r>
              <a:rPr lang="cs-CZ" dirty="0" err="1" smtClean="0"/>
              <a:t>Av</a:t>
            </a:r>
            <a:r>
              <a:rPr lang="cs-CZ" dirty="0" smtClean="0"/>
              <a:t> JC)</a:t>
            </a:r>
            <a:endParaRPr lang="fr-FR" dirty="0"/>
          </a:p>
        </p:txBody>
      </p:sp>
      <p:sp>
        <p:nvSpPr>
          <p:cNvPr id="5" name="Rectangle à coins arrondis 4"/>
          <p:cNvSpPr/>
          <p:nvPr/>
        </p:nvSpPr>
        <p:spPr>
          <a:xfrm>
            <a:off x="-481263" y="5325979"/>
            <a:ext cx="7115550" cy="179671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411456" y="5450174"/>
            <a:ext cx="6222831" cy="1477328"/>
          </a:xfrm>
          <a:prstGeom prst="rect">
            <a:avLst/>
          </a:prstGeom>
          <a:noFill/>
        </p:spPr>
        <p:txBody>
          <a:bodyPr wrap="square" rtlCol="0">
            <a:spAutoFit/>
          </a:bodyPr>
          <a:lstStyle/>
          <a:p>
            <a:r>
              <a:rPr lang="fr-FR" dirty="0" smtClean="0"/>
              <a:t>Caractéristiques de la période: </a:t>
            </a:r>
          </a:p>
          <a:p>
            <a:pPr marL="285750" indent="-285750">
              <a:buFont typeface="Arial" charset="0"/>
              <a:buChar char="•"/>
            </a:pPr>
            <a:r>
              <a:rPr lang="fr-FR" dirty="0" smtClean="0"/>
              <a:t>Structure servant de moyens de mesure</a:t>
            </a:r>
          </a:p>
          <a:p>
            <a:pPr marL="285750" indent="-285750">
              <a:buFont typeface="Arial" charset="0"/>
              <a:buChar char="•"/>
            </a:pPr>
            <a:r>
              <a:rPr lang="fr-FR" dirty="0" smtClean="0"/>
              <a:t>Relations mystiques aux astres (pas d’étude pour connaître ce que sont ces astres, on observe et on interprète les volontés divines)  </a:t>
            </a:r>
            <a:endParaRPr lang="fr-FR" dirty="0"/>
          </a:p>
        </p:txBody>
      </p:sp>
    </p:spTree>
    <p:extLst>
      <p:ext uri="{BB962C8B-B14F-4D97-AF65-F5344CB8AC3E}">
        <p14:creationId xmlns:p14="http://schemas.microsoft.com/office/powerpoint/2010/main" val="8090224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4445390" y="2700998"/>
            <a:ext cx="3432517" cy="923330"/>
          </a:xfrm>
          <a:prstGeom prst="rect">
            <a:avLst/>
          </a:prstGeom>
          <a:noFill/>
        </p:spPr>
        <p:txBody>
          <a:bodyPr wrap="square" rtlCol="0">
            <a:spAutoFit/>
          </a:bodyPr>
          <a:lstStyle/>
          <a:p>
            <a:r>
              <a:rPr lang="fr-FR" sz="5400" smtClean="0"/>
              <a:t>backup</a:t>
            </a:r>
            <a:endParaRPr lang="fr-FR" sz="5400"/>
          </a:p>
        </p:txBody>
      </p:sp>
    </p:spTree>
    <p:extLst>
      <p:ext uri="{BB962C8B-B14F-4D97-AF65-F5344CB8AC3E}">
        <p14:creationId xmlns:p14="http://schemas.microsoft.com/office/powerpoint/2010/main" val="20855651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1996963" y="1680099"/>
            <a:ext cx="3549412" cy="369332"/>
          </a:xfrm>
          <a:prstGeom prst="rect">
            <a:avLst/>
          </a:prstGeom>
          <a:noFill/>
        </p:spPr>
        <p:txBody>
          <a:bodyPr wrap="square" rtlCol="0">
            <a:spAutoFit/>
          </a:bodyPr>
          <a:lstStyle/>
          <a:p>
            <a:r>
              <a:rPr lang="fr-FR" dirty="0" smtClean="0"/>
              <a:t>Masse volumique d’un trou noir</a:t>
            </a:r>
            <a:endParaRPr lang="fr-FR" dirty="0"/>
          </a:p>
        </p:txBody>
      </p:sp>
      <p:sp>
        <p:nvSpPr>
          <p:cNvPr id="5" name="ZoneTexte 4"/>
          <p:cNvSpPr txBox="1"/>
          <p:nvPr/>
        </p:nvSpPr>
        <p:spPr>
          <a:xfrm>
            <a:off x="6916476" y="1676806"/>
            <a:ext cx="4380615" cy="369332"/>
          </a:xfrm>
          <a:prstGeom prst="rect">
            <a:avLst/>
          </a:prstGeom>
          <a:noFill/>
        </p:spPr>
        <p:txBody>
          <a:bodyPr wrap="square" rtlCol="0">
            <a:spAutoFit/>
          </a:bodyPr>
          <a:lstStyle/>
          <a:p>
            <a:r>
              <a:rPr lang="fr-FR" smtClean="0"/>
              <a:t>Compacité d’un </a:t>
            </a:r>
            <a:r>
              <a:rPr lang="fr-FR" dirty="0" smtClean="0"/>
              <a:t>trou noir</a:t>
            </a:r>
            <a:endParaRPr lang="fr-FR" dirty="0"/>
          </a:p>
        </p:txBody>
      </p:sp>
      <mc:AlternateContent xmlns:mc="http://schemas.openxmlformats.org/markup-compatibility/2006" xmlns:a14="http://schemas.microsoft.com/office/drawing/2010/main">
        <mc:Choice Requires="a14">
          <p:sp>
            <p:nvSpPr>
              <p:cNvPr id="6" name="ZoneTexte 5"/>
              <p:cNvSpPr txBox="1"/>
              <p:nvPr/>
            </p:nvSpPr>
            <p:spPr>
              <a:xfrm>
                <a:off x="2383462" y="2316140"/>
                <a:ext cx="1658679" cy="58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charset="0"/>
                        </a:rPr>
                        <m:t>𝑑</m:t>
                      </m:r>
                      <m:r>
                        <a:rPr lang="fr-FR" b="0" i="1" smtClean="0">
                          <a:latin typeface="Cambria Math" charset="0"/>
                        </a:rPr>
                        <m:t>=</m:t>
                      </m:r>
                      <m:f>
                        <m:fPr>
                          <m:ctrlPr>
                            <a:rPr lang="bg-BG" b="0" i="1" smtClean="0">
                              <a:latin typeface="Cambria Math" charset="0"/>
                            </a:rPr>
                          </m:ctrlPr>
                        </m:fPr>
                        <m:num>
                          <m:sSub>
                            <m:sSubPr>
                              <m:ctrlPr>
                                <a:rPr lang="en-US" b="0" i="1" smtClean="0">
                                  <a:latin typeface="Cambria Math" charset="0"/>
                                </a:rPr>
                              </m:ctrlPr>
                            </m:sSubPr>
                            <m:e>
                              <m:r>
                                <a:rPr lang="fr-FR" b="0" i="1" smtClean="0">
                                  <a:latin typeface="Cambria Math" charset="0"/>
                                </a:rPr>
                                <m:t>𝑚</m:t>
                              </m:r>
                            </m:e>
                            <m:sub>
                              <m:r>
                                <a:rPr lang="fr-FR" b="0" i="1" smtClean="0">
                                  <a:latin typeface="Cambria Math" charset="0"/>
                                </a:rPr>
                                <m:t>𝑡𝑟𝑜𝑢</m:t>
                              </m:r>
                              <m:r>
                                <a:rPr lang="fr-FR" b="0" i="1" smtClean="0">
                                  <a:latin typeface="Cambria Math" charset="0"/>
                                </a:rPr>
                                <m:t> </m:t>
                              </m:r>
                              <m:r>
                                <a:rPr lang="fr-FR" b="0" i="1" smtClean="0">
                                  <a:latin typeface="Cambria Math" charset="0"/>
                                </a:rPr>
                                <m:t>𝑛𝑜𝑖𝑟</m:t>
                              </m:r>
                            </m:sub>
                          </m:sSub>
                        </m:num>
                        <m:den>
                          <m:sSup>
                            <m:sSupPr>
                              <m:ctrlPr>
                                <a:rPr lang="bg-BG" b="0" i="1" smtClean="0">
                                  <a:latin typeface="Cambria Math" charset="0"/>
                                </a:rPr>
                              </m:ctrlPr>
                            </m:sSupPr>
                            <m:e>
                              <m:r>
                                <a:rPr lang="fr-FR" b="0" i="1" smtClean="0">
                                  <a:latin typeface="Cambria Math" charset="0"/>
                                </a:rPr>
                                <m:t>𝑟</m:t>
                              </m:r>
                            </m:e>
                            <m:sup>
                              <m:r>
                                <a:rPr lang="fr-FR" b="0" i="1" smtClean="0">
                                  <a:latin typeface="Cambria Math" charset="0"/>
                                </a:rPr>
                                <m:t>3</m:t>
                              </m:r>
                            </m:sup>
                          </m:sSup>
                        </m:den>
                      </m:f>
                    </m:oMath>
                  </m:oMathPara>
                </a14:m>
                <a:endParaRPr lang="fr-FR" dirty="0"/>
              </a:p>
            </p:txBody>
          </p:sp>
        </mc:Choice>
        <mc:Fallback xmlns="">
          <p:sp>
            <p:nvSpPr>
              <p:cNvPr id="6" name="ZoneTexte 5"/>
              <p:cNvSpPr txBox="1">
                <a:spLocks noRot="1" noChangeAspect="1" noMove="1" noResize="1" noEditPoints="1" noAdjustHandles="1" noChangeArrowheads="1" noChangeShapeType="1" noTextEdit="1"/>
              </p:cNvSpPr>
              <p:nvPr/>
            </p:nvSpPr>
            <p:spPr>
              <a:xfrm>
                <a:off x="2383462" y="2316140"/>
                <a:ext cx="1658679" cy="581762"/>
              </a:xfrm>
              <a:prstGeom prst="rect">
                <a:avLst/>
              </a:prstGeom>
              <a:blipFill rotWithShape="0">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p:cNvSpPr txBox="1"/>
              <p:nvPr/>
            </p:nvSpPr>
            <p:spPr>
              <a:xfrm>
                <a:off x="7295423" y="2354881"/>
                <a:ext cx="1658679" cy="581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charset="0"/>
                        </a:rPr>
                        <m:t>𝑐</m:t>
                      </m:r>
                      <m:r>
                        <a:rPr lang="fr-FR" b="0" i="1" smtClean="0">
                          <a:latin typeface="Cambria Math" charset="0"/>
                        </a:rPr>
                        <m:t>=</m:t>
                      </m:r>
                      <m:f>
                        <m:fPr>
                          <m:ctrlPr>
                            <a:rPr lang="bg-BG" b="0" i="1" smtClean="0">
                              <a:latin typeface="Cambria Math" charset="0"/>
                            </a:rPr>
                          </m:ctrlPr>
                        </m:fPr>
                        <m:num>
                          <m:sSub>
                            <m:sSubPr>
                              <m:ctrlPr>
                                <a:rPr lang="en-US" b="0" i="1" smtClean="0">
                                  <a:latin typeface="Cambria Math" charset="0"/>
                                </a:rPr>
                              </m:ctrlPr>
                            </m:sSubPr>
                            <m:e>
                              <m:r>
                                <a:rPr lang="fr-FR" b="0" i="1" smtClean="0">
                                  <a:latin typeface="Cambria Math" charset="0"/>
                                </a:rPr>
                                <m:t>𝑚</m:t>
                              </m:r>
                            </m:e>
                            <m:sub>
                              <m:r>
                                <a:rPr lang="fr-FR" b="0" i="1" smtClean="0">
                                  <a:latin typeface="Cambria Math" charset="0"/>
                                </a:rPr>
                                <m:t>𝑡𝑟𝑜𝑢</m:t>
                              </m:r>
                              <m:r>
                                <a:rPr lang="fr-FR" b="0" i="1" smtClean="0">
                                  <a:latin typeface="Cambria Math" charset="0"/>
                                </a:rPr>
                                <m:t> </m:t>
                              </m:r>
                              <m:r>
                                <a:rPr lang="fr-FR" b="0" i="1" smtClean="0">
                                  <a:latin typeface="Cambria Math" charset="0"/>
                                </a:rPr>
                                <m:t>𝑛𝑜𝑖𝑟</m:t>
                              </m:r>
                            </m:sub>
                          </m:sSub>
                        </m:num>
                        <m:den>
                          <m:r>
                            <a:rPr lang="fr-FR" b="0" i="1" smtClean="0">
                              <a:latin typeface="Cambria Math" charset="0"/>
                            </a:rPr>
                            <m:t>𝑟</m:t>
                          </m:r>
                        </m:den>
                      </m:f>
                    </m:oMath>
                  </m:oMathPara>
                </a14:m>
                <a:endParaRPr lang="fr-FR" dirty="0"/>
              </a:p>
            </p:txBody>
          </p:sp>
        </mc:Choice>
        <mc:Fallback xmlns="">
          <p:sp>
            <p:nvSpPr>
              <p:cNvPr id="7" name="ZoneTexte 6"/>
              <p:cNvSpPr txBox="1">
                <a:spLocks noRot="1" noChangeAspect="1" noMove="1" noResize="1" noEditPoints="1" noAdjustHandles="1" noChangeArrowheads="1" noChangeShapeType="1" noTextEdit="1"/>
              </p:cNvSpPr>
              <p:nvPr/>
            </p:nvSpPr>
            <p:spPr>
              <a:xfrm>
                <a:off x="7295423" y="2354881"/>
                <a:ext cx="1658679" cy="581762"/>
              </a:xfrm>
              <a:prstGeom prst="rect">
                <a:avLst/>
              </a:prstGeom>
              <a:blipFill rotWithShape="0">
                <a:blip r:embed="rId3"/>
                <a:stretch>
                  <a:fillRect/>
                </a:stretch>
              </a:blipFill>
            </p:spPr>
            <p:txBody>
              <a:bodyPr/>
              <a:lstStyle/>
              <a:p>
                <a:r>
                  <a:rPr lang="fr-FR">
                    <a:noFill/>
                  </a:rPr>
                  <a:t> </a:t>
                </a:r>
              </a:p>
            </p:txBody>
          </p:sp>
        </mc:Fallback>
      </mc:AlternateContent>
      <p:sp>
        <p:nvSpPr>
          <p:cNvPr id="8" name="ZoneTexte 7"/>
          <p:cNvSpPr txBox="1"/>
          <p:nvPr/>
        </p:nvSpPr>
        <p:spPr>
          <a:xfrm>
            <a:off x="455426" y="3347434"/>
            <a:ext cx="4380615" cy="369332"/>
          </a:xfrm>
          <a:prstGeom prst="rect">
            <a:avLst/>
          </a:prstGeom>
          <a:noFill/>
        </p:spPr>
        <p:txBody>
          <a:bodyPr wrap="square" rtlCol="0">
            <a:spAutoFit/>
          </a:bodyPr>
          <a:lstStyle/>
          <a:p>
            <a:r>
              <a:rPr lang="fr-FR" u="sng" smtClean="0"/>
              <a:t>Quelques exemples</a:t>
            </a:r>
            <a:endParaRPr lang="fr-FR" u="sng" dirty="0" smtClean="0"/>
          </a:p>
        </p:txBody>
      </p:sp>
      <p:sp>
        <p:nvSpPr>
          <p:cNvPr id="3" name="ZoneTexte 2"/>
          <p:cNvSpPr txBox="1"/>
          <p:nvPr/>
        </p:nvSpPr>
        <p:spPr>
          <a:xfrm>
            <a:off x="2144306" y="3891128"/>
            <a:ext cx="1952055" cy="369332"/>
          </a:xfrm>
          <a:prstGeom prst="rect">
            <a:avLst/>
          </a:prstGeom>
          <a:noFill/>
        </p:spPr>
        <p:txBody>
          <a:bodyPr wrap="square" rtlCol="0">
            <a:spAutoFit/>
          </a:bodyPr>
          <a:lstStyle/>
          <a:p>
            <a:r>
              <a:rPr lang="fr-FR" dirty="0" err="1" smtClean="0"/>
              <a:t>SgA</a:t>
            </a:r>
            <a:r>
              <a:rPr lang="fr-FR" dirty="0" smtClean="0"/>
              <a:t>*: </a:t>
            </a:r>
            <a:r>
              <a:rPr lang="pt-BR" dirty="0"/>
              <a:t>2.8 kg/cm3</a:t>
            </a:r>
            <a:endParaRPr lang="fr-FR" dirty="0"/>
          </a:p>
        </p:txBody>
      </p:sp>
      <p:sp>
        <p:nvSpPr>
          <p:cNvPr id="9" name="ZoneTexte 8"/>
          <p:cNvSpPr txBox="1"/>
          <p:nvPr/>
        </p:nvSpPr>
        <p:spPr>
          <a:xfrm>
            <a:off x="2114470" y="4369982"/>
            <a:ext cx="2196662" cy="369332"/>
          </a:xfrm>
          <a:prstGeom prst="rect">
            <a:avLst/>
          </a:prstGeom>
          <a:noFill/>
        </p:spPr>
        <p:txBody>
          <a:bodyPr wrap="square" rtlCol="0">
            <a:spAutoFit/>
          </a:bodyPr>
          <a:lstStyle/>
          <a:p>
            <a:r>
              <a:rPr lang="fi-FI" dirty="0" smtClean="0"/>
              <a:t>OJ287: </a:t>
            </a:r>
            <a:r>
              <a:rPr lang="fi-FI" dirty="0"/>
              <a:t> 2 </a:t>
            </a:r>
            <a:r>
              <a:rPr lang="fi-FI" dirty="0" smtClean="0"/>
              <a:t>g/cm3</a:t>
            </a:r>
            <a:endParaRPr lang="fr-FR" dirty="0"/>
          </a:p>
        </p:txBody>
      </p:sp>
      <p:sp>
        <p:nvSpPr>
          <p:cNvPr id="10" name="ZoneTexte 9"/>
          <p:cNvSpPr txBox="1"/>
          <p:nvPr/>
        </p:nvSpPr>
        <p:spPr>
          <a:xfrm>
            <a:off x="6801291" y="3737370"/>
            <a:ext cx="1952055" cy="369332"/>
          </a:xfrm>
          <a:prstGeom prst="rect">
            <a:avLst/>
          </a:prstGeom>
          <a:noFill/>
        </p:spPr>
        <p:txBody>
          <a:bodyPr wrap="square" rtlCol="0">
            <a:spAutoFit/>
          </a:bodyPr>
          <a:lstStyle/>
          <a:p>
            <a:r>
              <a:rPr lang="fr-FR" dirty="0" err="1" smtClean="0"/>
              <a:t>SgA</a:t>
            </a:r>
            <a:r>
              <a:rPr lang="fr-FR" dirty="0" smtClean="0"/>
              <a:t>*: </a:t>
            </a:r>
            <a:r>
              <a:rPr lang="pt-BR" dirty="0" smtClean="0"/>
              <a:t> kg/cm</a:t>
            </a:r>
            <a:endParaRPr lang="fr-FR" dirty="0"/>
          </a:p>
        </p:txBody>
      </p:sp>
      <p:sp>
        <p:nvSpPr>
          <p:cNvPr id="11" name="ZoneTexte 10"/>
          <p:cNvSpPr txBox="1"/>
          <p:nvPr/>
        </p:nvSpPr>
        <p:spPr>
          <a:xfrm>
            <a:off x="6686106" y="4301361"/>
            <a:ext cx="3273853" cy="369332"/>
          </a:xfrm>
          <a:prstGeom prst="rect">
            <a:avLst/>
          </a:prstGeom>
          <a:noFill/>
        </p:spPr>
        <p:txBody>
          <a:bodyPr wrap="square" rtlCol="0">
            <a:spAutoFit/>
          </a:bodyPr>
          <a:lstStyle/>
          <a:p>
            <a:r>
              <a:rPr lang="fi-FI" dirty="0"/>
              <a:t>  OJ287 :  </a:t>
            </a:r>
            <a:r>
              <a:rPr lang="fi-FI" dirty="0" smtClean="0"/>
              <a:t>1.7 10</a:t>
            </a:r>
            <a:r>
              <a:rPr lang="fi-FI" baseline="30000" dirty="0" smtClean="0"/>
              <a:t>24</a:t>
            </a:r>
            <a:r>
              <a:rPr lang="fi-FI" dirty="0" smtClean="0"/>
              <a:t> kg/cm</a:t>
            </a:r>
            <a:endParaRPr lang="fr-FR" dirty="0"/>
          </a:p>
        </p:txBody>
      </p:sp>
      <p:sp>
        <p:nvSpPr>
          <p:cNvPr id="12" name="ZoneTexte 11"/>
          <p:cNvSpPr txBox="1"/>
          <p:nvPr/>
        </p:nvSpPr>
        <p:spPr>
          <a:xfrm>
            <a:off x="730469" y="6001677"/>
            <a:ext cx="2196662" cy="369332"/>
          </a:xfrm>
          <a:prstGeom prst="rect">
            <a:avLst/>
          </a:prstGeom>
          <a:noFill/>
        </p:spPr>
        <p:txBody>
          <a:bodyPr wrap="square" rtlCol="0">
            <a:spAutoFit/>
          </a:bodyPr>
          <a:lstStyle/>
          <a:p>
            <a:r>
              <a:rPr lang="fi-FI" dirty="0"/>
              <a:t> </a:t>
            </a:r>
            <a:r>
              <a:rPr lang="fi-FI" dirty="0" err="1" smtClean="0"/>
              <a:t>Eau</a:t>
            </a:r>
            <a:r>
              <a:rPr lang="fi-FI" dirty="0" smtClean="0"/>
              <a:t>: </a:t>
            </a:r>
            <a:r>
              <a:rPr lang="fi-FI" dirty="0"/>
              <a:t> 1</a:t>
            </a:r>
            <a:r>
              <a:rPr lang="fi-FI" dirty="0" smtClean="0"/>
              <a:t> g/cm3</a:t>
            </a:r>
            <a:endParaRPr lang="fr-FR" dirty="0"/>
          </a:p>
        </p:txBody>
      </p:sp>
      <p:sp>
        <p:nvSpPr>
          <p:cNvPr id="13" name="ZoneTexte 12"/>
          <p:cNvSpPr txBox="1"/>
          <p:nvPr/>
        </p:nvSpPr>
        <p:spPr>
          <a:xfrm>
            <a:off x="730469" y="6371009"/>
            <a:ext cx="2412124" cy="369332"/>
          </a:xfrm>
          <a:prstGeom prst="rect">
            <a:avLst/>
          </a:prstGeom>
          <a:noFill/>
        </p:spPr>
        <p:txBody>
          <a:bodyPr wrap="square" rtlCol="0">
            <a:spAutoFit/>
          </a:bodyPr>
          <a:lstStyle/>
          <a:p>
            <a:r>
              <a:rPr lang="de-DE" dirty="0"/>
              <a:t> </a:t>
            </a:r>
            <a:r>
              <a:rPr lang="de-DE" dirty="0" err="1" smtClean="0"/>
              <a:t>Fer</a:t>
            </a:r>
            <a:r>
              <a:rPr lang="de-DE" dirty="0" smtClean="0"/>
              <a:t>: 7,86 </a:t>
            </a:r>
            <a:r>
              <a:rPr lang="de-DE" dirty="0"/>
              <a:t>g·cm</a:t>
            </a:r>
            <a:r>
              <a:rPr lang="de-DE" baseline="30000" dirty="0"/>
              <a:t>-3</a:t>
            </a:r>
            <a:endParaRPr lang="fr-FR" dirty="0"/>
          </a:p>
        </p:txBody>
      </p:sp>
      <p:sp>
        <p:nvSpPr>
          <p:cNvPr id="14" name="ZoneTexte 13"/>
          <p:cNvSpPr txBox="1"/>
          <p:nvPr/>
        </p:nvSpPr>
        <p:spPr>
          <a:xfrm>
            <a:off x="5546375" y="6001677"/>
            <a:ext cx="6405234" cy="523220"/>
          </a:xfrm>
          <a:prstGeom prst="rect">
            <a:avLst/>
          </a:prstGeom>
          <a:noFill/>
        </p:spPr>
        <p:txBody>
          <a:bodyPr wrap="square" rtlCol="0">
            <a:spAutoFit/>
          </a:bodyPr>
          <a:lstStyle/>
          <a:p>
            <a:r>
              <a:rPr lang="fi-FI" sz="2800" dirty="0" err="1" smtClean="0"/>
              <a:t>Trou</a:t>
            </a:r>
            <a:r>
              <a:rPr lang="fi-FI" sz="2800" dirty="0" smtClean="0"/>
              <a:t> </a:t>
            </a:r>
            <a:r>
              <a:rPr lang="fi-FI" sz="2800" dirty="0" err="1" smtClean="0"/>
              <a:t>noir</a:t>
            </a:r>
            <a:r>
              <a:rPr lang="fi-FI" sz="2800" dirty="0" smtClean="0"/>
              <a:t> </a:t>
            </a:r>
            <a:r>
              <a:rPr lang="fi-FI" sz="2800" dirty="0" err="1" smtClean="0"/>
              <a:t>n’est</a:t>
            </a:r>
            <a:r>
              <a:rPr lang="fi-FI" sz="2800" dirty="0" smtClean="0"/>
              <a:t> </a:t>
            </a:r>
            <a:r>
              <a:rPr lang="fi-FI" sz="2800" dirty="0" err="1" smtClean="0"/>
              <a:t>pas</a:t>
            </a:r>
            <a:r>
              <a:rPr lang="fi-FI" sz="2800" dirty="0" smtClean="0"/>
              <a:t> </a:t>
            </a:r>
            <a:r>
              <a:rPr lang="fi-FI" sz="2800" dirty="0" err="1" smtClean="0"/>
              <a:t>dense</a:t>
            </a:r>
            <a:r>
              <a:rPr lang="fi-FI" sz="2800" dirty="0" smtClean="0"/>
              <a:t>, </a:t>
            </a:r>
            <a:r>
              <a:rPr lang="fi-FI" sz="2800" dirty="0" err="1" smtClean="0"/>
              <a:t>mais</a:t>
            </a:r>
            <a:r>
              <a:rPr lang="fi-FI" sz="2800" dirty="0" smtClean="0"/>
              <a:t> </a:t>
            </a:r>
            <a:r>
              <a:rPr lang="fi-FI" sz="2800" dirty="0" err="1" smtClean="0"/>
              <a:t>compact</a:t>
            </a:r>
            <a:endParaRPr lang="fr-FR" sz="2800" dirty="0"/>
          </a:p>
        </p:txBody>
      </p:sp>
      <p:sp>
        <p:nvSpPr>
          <p:cNvPr id="15" name="ZoneTexte 14"/>
          <p:cNvSpPr txBox="1"/>
          <p:nvPr/>
        </p:nvSpPr>
        <p:spPr>
          <a:xfrm>
            <a:off x="0" y="5690365"/>
            <a:ext cx="2196662" cy="369332"/>
          </a:xfrm>
          <a:prstGeom prst="rect">
            <a:avLst/>
          </a:prstGeom>
          <a:noFill/>
        </p:spPr>
        <p:txBody>
          <a:bodyPr wrap="square" rtlCol="0">
            <a:spAutoFit/>
          </a:bodyPr>
          <a:lstStyle/>
          <a:p>
            <a:r>
              <a:rPr lang="fi-FI" dirty="0"/>
              <a:t> </a:t>
            </a:r>
            <a:r>
              <a:rPr lang="fi-FI" u="sng" dirty="0" err="1" smtClean="0"/>
              <a:t>Rappel</a:t>
            </a:r>
            <a:r>
              <a:rPr lang="fi-FI" dirty="0" smtClean="0"/>
              <a:t>:</a:t>
            </a:r>
            <a:endParaRPr lang="fr-FR" dirty="0"/>
          </a:p>
        </p:txBody>
      </p:sp>
      <p:sp>
        <p:nvSpPr>
          <p:cNvPr id="16" name="Rectangle à coins arrondis 15"/>
          <p:cNvSpPr/>
          <p:nvPr/>
        </p:nvSpPr>
        <p:spPr>
          <a:xfrm>
            <a:off x="0" y="5603454"/>
            <a:ext cx="2645734" cy="12545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p:cNvSpPr txBox="1"/>
          <p:nvPr/>
        </p:nvSpPr>
        <p:spPr>
          <a:xfrm>
            <a:off x="5729923" y="1577733"/>
            <a:ext cx="1071368" cy="584775"/>
          </a:xfrm>
          <a:prstGeom prst="rect">
            <a:avLst/>
          </a:prstGeom>
          <a:noFill/>
        </p:spPr>
        <p:txBody>
          <a:bodyPr wrap="square" rtlCol="0">
            <a:spAutoFit/>
          </a:bodyPr>
          <a:lstStyle/>
          <a:p>
            <a:r>
              <a:rPr lang="fr-FR" sz="3200" smtClean="0"/>
              <a:t>≠</a:t>
            </a:r>
            <a:endParaRPr lang="fr-FR" sz="3200"/>
          </a:p>
        </p:txBody>
      </p:sp>
      <p:pic>
        <p:nvPicPr>
          <p:cNvPr id="18" name="Image 17"/>
          <p:cNvPicPr>
            <a:picLocks noChangeAspect="1"/>
          </p:cNvPicPr>
          <p:nvPr/>
        </p:nvPicPr>
        <p:blipFill>
          <a:blip r:embed="rId4"/>
          <a:stretch>
            <a:fillRect/>
          </a:stretch>
        </p:blipFill>
        <p:spPr>
          <a:xfrm>
            <a:off x="3873062" y="5392530"/>
            <a:ext cx="1699612" cy="1416343"/>
          </a:xfrm>
          <a:prstGeom prst="rect">
            <a:avLst/>
          </a:prstGeom>
        </p:spPr>
      </p:pic>
    </p:spTree>
    <p:extLst>
      <p:ext uri="{BB962C8B-B14F-4D97-AF65-F5344CB8AC3E}">
        <p14:creationId xmlns:p14="http://schemas.microsoft.com/office/powerpoint/2010/main" val="19992329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353341" y="1336249"/>
            <a:ext cx="3641834" cy="400110"/>
          </a:xfrm>
          <a:prstGeom prst="rect">
            <a:avLst/>
          </a:prstGeom>
          <a:noFill/>
        </p:spPr>
        <p:txBody>
          <a:bodyPr wrap="square" rtlCol="0">
            <a:spAutoFit/>
          </a:bodyPr>
          <a:lstStyle/>
          <a:p>
            <a:r>
              <a:rPr lang="fr-FR" sz="2000" dirty="0" smtClean="0"/>
              <a:t>Quel avenir pour l’Univers ?</a:t>
            </a:r>
            <a:endParaRPr lang="fr-FR" sz="2000" dirty="0"/>
          </a:p>
        </p:txBody>
      </p:sp>
      <p:sp>
        <p:nvSpPr>
          <p:cNvPr id="7" name="ZoneTexte 6"/>
          <p:cNvSpPr txBox="1"/>
          <p:nvPr/>
        </p:nvSpPr>
        <p:spPr>
          <a:xfrm>
            <a:off x="693683" y="2383256"/>
            <a:ext cx="3925614" cy="369332"/>
          </a:xfrm>
          <a:prstGeom prst="rect">
            <a:avLst/>
          </a:prstGeom>
          <a:noFill/>
        </p:spPr>
        <p:txBody>
          <a:bodyPr wrap="square" rtlCol="0">
            <a:spAutoFit/>
          </a:bodyPr>
          <a:lstStyle/>
          <a:p>
            <a:pPr marL="285750" indent="-285750">
              <a:buFont typeface="Arial" charset="0"/>
              <a:buChar char="•"/>
            </a:pPr>
            <a:r>
              <a:rPr lang="fr-FR" dirty="0" smtClean="0"/>
              <a:t>Si le proton </a:t>
            </a:r>
            <a:r>
              <a:rPr lang="fr-FR" smtClean="0"/>
              <a:t>est instable</a:t>
            </a:r>
            <a:endParaRPr lang="fr-FR" dirty="0"/>
          </a:p>
        </p:txBody>
      </p:sp>
      <p:sp>
        <p:nvSpPr>
          <p:cNvPr id="8" name="ZoneTexte 7"/>
          <p:cNvSpPr txBox="1"/>
          <p:nvPr/>
        </p:nvSpPr>
        <p:spPr>
          <a:xfrm>
            <a:off x="3794235" y="1944799"/>
            <a:ext cx="8189217" cy="1477328"/>
          </a:xfrm>
          <a:prstGeom prst="rect">
            <a:avLst/>
          </a:prstGeom>
          <a:noFill/>
        </p:spPr>
        <p:txBody>
          <a:bodyPr wrap="square" rtlCol="0">
            <a:spAutoFit/>
          </a:bodyPr>
          <a:lstStyle/>
          <a:p>
            <a:r>
              <a:rPr lang="fr-FR" dirty="0" smtClean="0"/>
              <a:t>Tous les protons </a:t>
            </a:r>
            <a:r>
              <a:rPr lang="fr-FR" dirty="0"/>
              <a:t>et neutrons se </a:t>
            </a:r>
            <a:r>
              <a:rPr lang="fr-FR" dirty="0" smtClean="0"/>
              <a:t>désintégreront en </a:t>
            </a:r>
            <a:r>
              <a:rPr lang="fr-FR" dirty="0"/>
              <a:t>donnant naissance à des électrons, des neutrinos et des photons. Après un temps de l’ordre de la durée de vie du proton, l</a:t>
            </a:r>
            <a:r>
              <a:rPr lang="fr-FR" dirty="0" smtClean="0"/>
              <a:t>’Univers </a:t>
            </a:r>
            <a:r>
              <a:rPr lang="fr-FR" dirty="0"/>
              <a:t>ne contiendra plus que des trous noirs, des photons, des neutrinos, des électrons et leurs antiparticules.</a:t>
            </a:r>
          </a:p>
          <a:p>
            <a:r>
              <a:rPr lang="fr-FR" dirty="0" smtClean="0"/>
              <a:t>Ensuite difficile à dire car cela dépend de la stabilité de l’électron.</a:t>
            </a:r>
            <a:endParaRPr lang="fr-FR" dirty="0"/>
          </a:p>
        </p:txBody>
      </p:sp>
      <p:sp>
        <p:nvSpPr>
          <p:cNvPr id="9" name="ZoneTexte 8"/>
          <p:cNvSpPr txBox="1"/>
          <p:nvPr/>
        </p:nvSpPr>
        <p:spPr>
          <a:xfrm>
            <a:off x="693683" y="4947002"/>
            <a:ext cx="3925614" cy="369332"/>
          </a:xfrm>
          <a:prstGeom prst="rect">
            <a:avLst/>
          </a:prstGeom>
          <a:noFill/>
        </p:spPr>
        <p:txBody>
          <a:bodyPr wrap="square" rtlCol="0">
            <a:spAutoFit/>
          </a:bodyPr>
          <a:lstStyle/>
          <a:p>
            <a:pPr marL="285750" indent="-285750">
              <a:buFont typeface="Arial" charset="0"/>
              <a:buChar char="•"/>
            </a:pPr>
            <a:r>
              <a:rPr lang="fr-FR" dirty="0" smtClean="0"/>
              <a:t>Si le proton est stable</a:t>
            </a:r>
            <a:endParaRPr lang="fr-FR" dirty="0"/>
          </a:p>
        </p:txBody>
      </p:sp>
      <p:sp>
        <p:nvSpPr>
          <p:cNvPr id="11" name="ZoneTexte 10"/>
          <p:cNvSpPr txBox="1"/>
          <p:nvPr/>
        </p:nvSpPr>
        <p:spPr>
          <a:xfrm>
            <a:off x="3995175" y="4393004"/>
            <a:ext cx="7988277" cy="1477328"/>
          </a:xfrm>
          <a:prstGeom prst="rect">
            <a:avLst/>
          </a:prstGeom>
          <a:noFill/>
        </p:spPr>
        <p:txBody>
          <a:bodyPr wrap="square" rtlCol="0">
            <a:spAutoFit/>
          </a:bodyPr>
          <a:lstStyle/>
          <a:p>
            <a:r>
              <a:rPr lang="fr-FR" dirty="0" smtClean="0"/>
              <a:t>Transformation de toute la matière en fer. De </a:t>
            </a:r>
            <a:r>
              <a:rPr lang="fr-FR" dirty="0"/>
              <a:t>tels événements sont d’une extrême rareté, mais, dans un futur lointain, ils joueront un rôle essentiel. Leur conséquence sera une transformation progressive de toute la matière de l’Univers, excepté celle des étoiles à neutrons, en noyaux de fer. Ce processus s’étalera sur une période incroyablement longue estimée à 10</a:t>
            </a:r>
            <a:r>
              <a:rPr lang="fr-FR" baseline="30000" dirty="0"/>
              <a:t>500</a:t>
            </a:r>
            <a:r>
              <a:rPr lang="fr-FR" dirty="0"/>
              <a:t> </a:t>
            </a:r>
            <a:r>
              <a:rPr lang="fr-FR" dirty="0" smtClean="0"/>
              <a:t>ans.</a:t>
            </a:r>
            <a:endParaRPr lang="fr-FR" dirty="0"/>
          </a:p>
        </p:txBody>
      </p:sp>
      <p:sp>
        <p:nvSpPr>
          <p:cNvPr id="12" name="ZoneTexte 11"/>
          <p:cNvSpPr txBox="1"/>
          <p:nvPr/>
        </p:nvSpPr>
        <p:spPr>
          <a:xfrm>
            <a:off x="409903" y="1883283"/>
            <a:ext cx="3925614" cy="369332"/>
          </a:xfrm>
          <a:prstGeom prst="rect">
            <a:avLst/>
          </a:prstGeom>
          <a:noFill/>
        </p:spPr>
        <p:txBody>
          <a:bodyPr wrap="square" rtlCol="0">
            <a:spAutoFit/>
          </a:bodyPr>
          <a:lstStyle/>
          <a:p>
            <a:r>
              <a:rPr lang="fr-FR" smtClean="0"/>
              <a:t>Etape 1</a:t>
            </a:r>
            <a:endParaRPr lang="fr-FR" dirty="0"/>
          </a:p>
        </p:txBody>
      </p:sp>
    </p:spTree>
    <p:extLst>
      <p:ext uri="{BB962C8B-B14F-4D97-AF65-F5344CB8AC3E}">
        <p14:creationId xmlns:p14="http://schemas.microsoft.com/office/powerpoint/2010/main" val="6757784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409903" y="1385663"/>
            <a:ext cx="3641834" cy="400110"/>
          </a:xfrm>
          <a:prstGeom prst="rect">
            <a:avLst/>
          </a:prstGeom>
          <a:noFill/>
        </p:spPr>
        <p:txBody>
          <a:bodyPr wrap="square" rtlCol="0">
            <a:spAutoFit/>
          </a:bodyPr>
          <a:lstStyle/>
          <a:p>
            <a:r>
              <a:rPr lang="fr-FR" sz="2000" dirty="0" smtClean="0"/>
              <a:t>Quel avenir pour l’Univers ?</a:t>
            </a:r>
            <a:endParaRPr lang="fr-FR" sz="2000" dirty="0"/>
          </a:p>
        </p:txBody>
      </p:sp>
      <p:sp>
        <p:nvSpPr>
          <p:cNvPr id="5" name="ZoneTexte 4"/>
          <p:cNvSpPr txBox="1"/>
          <p:nvPr/>
        </p:nvSpPr>
        <p:spPr>
          <a:xfrm>
            <a:off x="838200" y="5512547"/>
            <a:ext cx="3925614" cy="369332"/>
          </a:xfrm>
          <a:prstGeom prst="rect">
            <a:avLst/>
          </a:prstGeom>
          <a:noFill/>
        </p:spPr>
        <p:txBody>
          <a:bodyPr wrap="square" rtlCol="0">
            <a:spAutoFit/>
          </a:bodyPr>
          <a:lstStyle/>
          <a:p>
            <a:r>
              <a:rPr lang="fr-FR" dirty="0"/>
              <a:t>L’explosion d’un trou </a:t>
            </a:r>
            <a:r>
              <a:rPr lang="fr-FR" dirty="0" smtClean="0"/>
              <a:t>noir</a:t>
            </a:r>
            <a:endParaRPr lang="fr-FR" dirty="0"/>
          </a:p>
        </p:txBody>
      </p:sp>
      <p:sp>
        <p:nvSpPr>
          <p:cNvPr id="6" name="ZoneTexte 5"/>
          <p:cNvSpPr txBox="1"/>
          <p:nvPr/>
        </p:nvSpPr>
        <p:spPr>
          <a:xfrm>
            <a:off x="4335517" y="5420214"/>
            <a:ext cx="6038193" cy="923330"/>
          </a:xfrm>
          <a:prstGeom prst="rect">
            <a:avLst/>
          </a:prstGeom>
          <a:noFill/>
        </p:spPr>
        <p:txBody>
          <a:bodyPr wrap="square" rtlCol="0">
            <a:spAutoFit/>
          </a:bodyPr>
          <a:lstStyle/>
          <a:p>
            <a:r>
              <a:rPr lang="fr-FR" dirty="0"/>
              <a:t> les trous noirs résidus d’étoiles disparaîtront d’ici 10</a:t>
            </a:r>
            <a:r>
              <a:rPr lang="fr-FR" baseline="30000" dirty="0"/>
              <a:t>65</a:t>
            </a:r>
            <a:r>
              <a:rPr lang="fr-FR" dirty="0"/>
              <a:t> </a:t>
            </a:r>
            <a:r>
              <a:rPr lang="fr-FR" dirty="0" smtClean="0"/>
              <a:t>ans, les </a:t>
            </a:r>
            <a:r>
              <a:rPr lang="fr-FR" dirty="0"/>
              <a:t>trous noirs </a:t>
            </a:r>
            <a:r>
              <a:rPr lang="fr-FR" dirty="0" err="1"/>
              <a:t>supermassifs</a:t>
            </a:r>
            <a:r>
              <a:rPr lang="fr-FR" dirty="0"/>
              <a:t> dans 10</a:t>
            </a:r>
            <a:r>
              <a:rPr lang="fr-FR" baseline="30000" dirty="0"/>
              <a:t>90</a:t>
            </a:r>
            <a:r>
              <a:rPr lang="fr-FR" dirty="0"/>
              <a:t> ans et les plus massifs dans 10</a:t>
            </a:r>
            <a:r>
              <a:rPr lang="fr-FR" baseline="30000" dirty="0"/>
              <a:t>100</a:t>
            </a:r>
            <a:r>
              <a:rPr lang="fr-FR" dirty="0"/>
              <a:t> ans.</a:t>
            </a:r>
          </a:p>
        </p:txBody>
      </p:sp>
      <p:sp>
        <p:nvSpPr>
          <p:cNvPr id="7" name="ZoneTexte 6"/>
          <p:cNvSpPr txBox="1"/>
          <p:nvPr/>
        </p:nvSpPr>
        <p:spPr>
          <a:xfrm>
            <a:off x="3684292" y="2614322"/>
            <a:ext cx="8663151" cy="1754326"/>
          </a:xfrm>
          <a:prstGeom prst="rect">
            <a:avLst/>
          </a:prstGeom>
          <a:noFill/>
        </p:spPr>
        <p:txBody>
          <a:bodyPr wrap="square" rtlCol="0">
            <a:spAutoFit/>
          </a:bodyPr>
          <a:lstStyle/>
          <a:p>
            <a:r>
              <a:rPr lang="fr-FR" dirty="0" smtClean="0"/>
              <a:t>Puis les protons du fer peuvent interagir avec un électron (d’après la MQ) et donc faire un neutron. </a:t>
            </a:r>
            <a:r>
              <a:rPr lang="fr-FR" dirty="0"/>
              <a:t>Simultanément, la mécanique quantique permettra des réarrangements occasionnels dans la structure interne des corps formés de neutrons. Ceci se traduira par une concentration de plus en plus forte qui aboutira finalement à leur transformation en </a:t>
            </a:r>
            <a:r>
              <a:rPr lang="fr-FR" dirty="0">
                <a:hlinkClick r:id="rId2" tooltip="Un trou noir"/>
              </a:rPr>
              <a:t>trous </a:t>
            </a:r>
            <a:r>
              <a:rPr lang="fr-FR" dirty="0" smtClean="0">
                <a:hlinkClick r:id="rId2" tooltip="Un trou noir"/>
              </a:rPr>
              <a:t>noirs</a:t>
            </a:r>
            <a:endParaRPr lang="fr-FR" dirty="0" smtClean="0"/>
          </a:p>
          <a:p>
            <a:r>
              <a:rPr lang="fr-FR" dirty="0" smtClean="0"/>
              <a:t>Ce processus mettra 10 </a:t>
            </a:r>
            <a:r>
              <a:rPr lang="fr-FR" dirty="0"/>
              <a:t>à la puissance 10</a:t>
            </a:r>
            <a:r>
              <a:rPr lang="fr-FR" baseline="30000" dirty="0"/>
              <a:t>76</a:t>
            </a:r>
            <a:r>
              <a:rPr lang="fr-FR" dirty="0"/>
              <a:t> </a:t>
            </a:r>
            <a:r>
              <a:rPr lang="fr-FR" dirty="0" smtClean="0"/>
              <a:t>ans. </a:t>
            </a:r>
            <a:endParaRPr lang="fr-FR" dirty="0"/>
          </a:p>
        </p:txBody>
      </p:sp>
      <p:sp>
        <p:nvSpPr>
          <p:cNvPr id="8" name="ZoneTexte 7"/>
          <p:cNvSpPr txBox="1"/>
          <p:nvPr/>
        </p:nvSpPr>
        <p:spPr>
          <a:xfrm>
            <a:off x="409903" y="1883283"/>
            <a:ext cx="3925614" cy="369332"/>
          </a:xfrm>
          <a:prstGeom prst="rect">
            <a:avLst/>
          </a:prstGeom>
          <a:noFill/>
        </p:spPr>
        <p:txBody>
          <a:bodyPr wrap="square" rtlCol="0">
            <a:spAutoFit/>
          </a:bodyPr>
          <a:lstStyle/>
          <a:p>
            <a:r>
              <a:rPr lang="fr-FR" dirty="0" smtClean="0"/>
              <a:t>Etape 2</a:t>
            </a:r>
            <a:endParaRPr lang="fr-FR" dirty="0"/>
          </a:p>
        </p:txBody>
      </p:sp>
      <p:sp>
        <p:nvSpPr>
          <p:cNvPr id="9" name="ZoneTexte 8"/>
          <p:cNvSpPr txBox="1"/>
          <p:nvPr/>
        </p:nvSpPr>
        <p:spPr>
          <a:xfrm>
            <a:off x="409903" y="4861039"/>
            <a:ext cx="3925614" cy="369332"/>
          </a:xfrm>
          <a:prstGeom prst="rect">
            <a:avLst/>
          </a:prstGeom>
          <a:noFill/>
        </p:spPr>
        <p:txBody>
          <a:bodyPr wrap="square" rtlCol="0">
            <a:spAutoFit/>
          </a:bodyPr>
          <a:lstStyle/>
          <a:p>
            <a:r>
              <a:rPr lang="fr-FR" dirty="0" smtClean="0"/>
              <a:t>Etape 3</a:t>
            </a:r>
            <a:endParaRPr lang="fr-FR" dirty="0"/>
          </a:p>
        </p:txBody>
      </p:sp>
      <p:sp>
        <p:nvSpPr>
          <p:cNvPr id="10" name="ZoneTexte 9"/>
          <p:cNvSpPr txBox="1"/>
          <p:nvPr/>
        </p:nvSpPr>
        <p:spPr>
          <a:xfrm>
            <a:off x="838200" y="2582150"/>
            <a:ext cx="3925614" cy="369332"/>
          </a:xfrm>
          <a:prstGeom prst="rect">
            <a:avLst/>
          </a:prstGeom>
          <a:noFill/>
        </p:spPr>
        <p:txBody>
          <a:bodyPr wrap="square" rtlCol="0">
            <a:spAutoFit/>
          </a:bodyPr>
          <a:lstStyle/>
          <a:p>
            <a:r>
              <a:rPr lang="fr-FR" dirty="0" smtClean="0"/>
              <a:t>Formation </a:t>
            </a:r>
            <a:r>
              <a:rPr lang="fr-FR" smtClean="0"/>
              <a:t>de trou noirs</a:t>
            </a:r>
            <a:endParaRPr lang="fr-FR" dirty="0"/>
          </a:p>
        </p:txBody>
      </p:sp>
    </p:spTree>
    <p:extLst>
      <p:ext uri="{BB962C8B-B14F-4D97-AF65-F5344CB8AC3E}">
        <p14:creationId xmlns:p14="http://schemas.microsoft.com/office/powerpoint/2010/main" val="1672885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709448" y="1690688"/>
            <a:ext cx="2727435" cy="400110"/>
          </a:xfrm>
          <a:prstGeom prst="rect">
            <a:avLst/>
          </a:prstGeom>
          <a:noFill/>
        </p:spPr>
        <p:txBody>
          <a:bodyPr wrap="square" rtlCol="0">
            <a:spAutoFit/>
          </a:bodyPr>
          <a:lstStyle/>
          <a:p>
            <a:r>
              <a:rPr lang="fr-FR" sz="2000" smtClean="0"/>
              <a:t>Les exoplanètes</a:t>
            </a:r>
            <a:endParaRPr lang="fr-FR" sz="2000"/>
          </a:p>
        </p:txBody>
      </p:sp>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l="29690" t="8390" r="34323" b="30297"/>
          <a:stretch/>
        </p:blipFill>
        <p:spPr>
          <a:xfrm>
            <a:off x="8528980" y="1107789"/>
            <a:ext cx="3144253" cy="2982836"/>
          </a:xfrm>
          <a:prstGeom prst="rect">
            <a:avLst/>
          </a:prstGeom>
        </p:spPr>
      </p:pic>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l="16929" t="4395" r="23124" b="24837"/>
          <a:stretch/>
        </p:blipFill>
        <p:spPr>
          <a:xfrm>
            <a:off x="416460" y="4251482"/>
            <a:ext cx="3355976" cy="2377034"/>
          </a:xfrm>
          <a:prstGeom prst="rect">
            <a:avLst/>
          </a:prstGeom>
        </p:spPr>
      </p:pic>
      <p:pic>
        <p:nvPicPr>
          <p:cNvPr id="7" name="Image 6"/>
          <p:cNvPicPr>
            <a:picLocks noChangeAspect="1"/>
          </p:cNvPicPr>
          <p:nvPr/>
        </p:nvPicPr>
        <p:blipFill rotWithShape="1">
          <a:blip r:embed="rId4">
            <a:extLst>
              <a:ext uri="{28A0092B-C50C-407E-A947-70E740481C1C}">
                <a14:useLocalDpi xmlns:a14="http://schemas.microsoft.com/office/drawing/2010/main" val="0"/>
              </a:ext>
            </a:extLst>
          </a:blip>
          <a:srcRect l="20156" t="32109" r="49600" b="29822"/>
          <a:stretch/>
        </p:blipFill>
        <p:spPr>
          <a:xfrm>
            <a:off x="7719231" y="5200207"/>
            <a:ext cx="1809779" cy="1243950"/>
          </a:xfrm>
          <a:prstGeom prst="rect">
            <a:avLst/>
          </a:prstGeom>
        </p:spPr>
      </p:pic>
      <p:pic>
        <p:nvPicPr>
          <p:cNvPr id="8" name="Image 7"/>
          <p:cNvPicPr>
            <a:picLocks noChangeAspect="1"/>
          </p:cNvPicPr>
          <p:nvPr/>
        </p:nvPicPr>
        <p:blipFill rotWithShape="1">
          <a:blip r:embed="rId5">
            <a:extLst>
              <a:ext uri="{28A0092B-C50C-407E-A947-70E740481C1C}">
                <a14:useLocalDpi xmlns:a14="http://schemas.microsoft.com/office/drawing/2010/main" val="0"/>
              </a:ext>
            </a:extLst>
          </a:blip>
          <a:srcRect l="16264" t="2567" r="19704" b="18947"/>
          <a:stretch/>
        </p:blipFill>
        <p:spPr>
          <a:xfrm>
            <a:off x="3772436" y="1419300"/>
            <a:ext cx="4008914" cy="2624762"/>
          </a:xfrm>
          <a:prstGeom prst="rect">
            <a:avLst/>
          </a:prstGeom>
        </p:spPr>
      </p:pic>
      <p:sp>
        <p:nvSpPr>
          <p:cNvPr id="3" name="ZoneTexte 2"/>
          <p:cNvSpPr txBox="1"/>
          <p:nvPr/>
        </p:nvSpPr>
        <p:spPr>
          <a:xfrm>
            <a:off x="1235241" y="2229875"/>
            <a:ext cx="3577389" cy="369332"/>
          </a:xfrm>
          <a:prstGeom prst="rect">
            <a:avLst/>
          </a:prstGeom>
          <a:noFill/>
        </p:spPr>
        <p:txBody>
          <a:bodyPr wrap="square" rtlCol="0">
            <a:spAutoFit/>
          </a:bodyPr>
          <a:lstStyle/>
          <a:p>
            <a:r>
              <a:rPr lang="fr-FR" dirty="0" smtClean="0"/>
              <a:t>2 Juin: 3</a:t>
            </a:r>
            <a:r>
              <a:rPr lang="fr-FR" dirty="0"/>
              <a:t> 786</a:t>
            </a:r>
            <a:r>
              <a:rPr lang="fr-FR"/>
              <a:t> </a:t>
            </a:r>
            <a:r>
              <a:rPr lang="fr-FR" smtClean="0"/>
              <a:t>exoplanètes</a:t>
            </a:r>
            <a:endParaRPr lang="fr-FR" dirty="0"/>
          </a:p>
        </p:txBody>
      </p:sp>
      <p:sp>
        <p:nvSpPr>
          <p:cNvPr id="9" name="ZoneTexte 8"/>
          <p:cNvSpPr txBox="1"/>
          <p:nvPr/>
        </p:nvSpPr>
        <p:spPr>
          <a:xfrm>
            <a:off x="8213834" y="625642"/>
            <a:ext cx="2598545" cy="923330"/>
          </a:xfrm>
          <a:prstGeom prst="rect">
            <a:avLst/>
          </a:prstGeom>
          <a:noFill/>
        </p:spPr>
        <p:txBody>
          <a:bodyPr wrap="square" rtlCol="0">
            <a:spAutoFit/>
          </a:bodyPr>
          <a:lstStyle/>
          <a:p>
            <a:r>
              <a:rPr lang="fr-FR" dirty="0" smtClean="0"/>
              <a:t>Détection de 2 compagnons de l’étoile HIP6856</a:t>
            </a:r>
            <a:endParaRPr lang="fr-FR" dirty="0"/>
          </a:p>
        </p:txBody>
      </p:sp>
      <p:sp>
        <p:nvSpPr>
          <p:cNvPr id="10" name="ZoneTexte 9"/>
          <p:cNvSpPr txBox="1"/>
          <p:nvPr/>
        </p:nvSpPr>
        <p:spPr>
          <a:xfrm>
            <a:off x="7150922" y="4230314"/>
            <a:ext cx="2724789" cy="923330"/>
          </a:xfrm>
          <a:prstGeom prst="rect">
            <a:avLst/>
          </a:prstGeom>
          <a:noFill/>
        </p:spPr>
        <p:txBody>
          <a:bodyPr wrap="square" rtlCol="0">
            <a:spAutoFit/>
          </a:bodyPr>
          <a:lstStyle/>
          <a:p>
            <a:r>
              <a:rPr lang="fr-FR" dirty="0" smtClean="0"/>
              <a:t>Exemple de lentille gravitationnelle pour des galaxies lointaines</a:t>
            </a:r>
            <a:endParaRPr lang="fr-FR" dirty="0"/>
          </a:p>
        </p:txBody>
      </p:sp>
      <p:pic>
        <p:nvPicPr>
          <p:cNvPr id="11" name="Image 10"/>
          <p:cNvPicPr>
            <a:picLocks noChangeAspect="1"/>
          </p:cNvPicPr>
          <p:nvPr/>
        </p:nvPicPr>
        <p:blipFill rotWithShape="1">
          <a:blip r:embed="rId4">
            <a:extLst>
              <a:ext uri="{28A0092B-C50C-407E-A947-70E740481C1C}">
                <a14:useLocalDpi xmlns:a14="http://schemas.microsoft.com/office/drawing/2010/main" val="0"/>
              </a:ext>
            </a:extLst>
          </a:blip>
          <a:srcRect l="52571" t="15117" r="16379" b="27281"/>
          <a:stretch/>
        </p:blipFill>
        <p:spPr>
          <a:xfrm>
            <a:off x="9743918" y="4344642"/>
            <a:ext cx="2072598" cy="2099515"/>
          </a:xfrm>
          <a:prstGeom prst="rect">
            <a:avLst/>
          </a:prstGeom>
        </p:spPr>
      </p:pic>
      <p:sp>
        <p:nvSpPr>
          <p:cNvPr id="12" name="Rectangle à coins arrondis 11"/>
          <p:cNvSpPr/>
          <p:nvPr/>
        </p:nvSpPr>
        <p:spPr>
          <a:xfrm>
            <a:off x="6972764" y="4183751"/>
            <a:ext cx="4890575" cy="24447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à coins arrondis 12"/>
          <p:cNvSpPr/>
          <p:nvPr/>
        </p:nvSpPr>
        <p:spPr>
          <a:xfrm>
            <a:off x="8213834" y="526016"/>
            <a:ext cx="3649506" cy="36577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3023935" y="4990238"/>
            <a:ext cx="2306330" cy="369332"/>
          </a:xfrm>
          <a:prstGeom prst="rect">
            <a:avLst/>
          </a:prstGeom>
          <a:noFill/>
        </p:spPr>
        <p:txBody>
          <a:bodyPr wrap="square" rtlCol="0">
            <a:spAutoFit/>
          </a:bodyPr>
          <a:lstStyle/>
          <a:p>
            <a:r>
              <a:rPr lang="fr-FR" dirty="0" smtClean="0"/>
              <a:t>Détection par transit </a:t>
            </a:r>
            <a:endParaRPr lang="fr-FR" dirty="0"/>
          </a:p>
        </p:txBody>
      </p:sp>
      <p:sp>
        <p:nvSpPr>
          <p:cNvPr id="15" name="Rectangle à coins arrondis 14"/>
          <p:cNvSpPr/>
          <p:nvPr/>
        </p:nvSpPr>
        <p:spPr>
          <a:xfrm>
            <a:off x="416460" y="4090625"/>
            <a:ext cx="4718980" cy="253789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22468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Histoire et préhistoire de l’astronomie</a:t>
            </a:r>
          </a:p>
        </p:txBody>
      </p:sp>
      <p:sp>
        <p:nvSpPr>
          <p:cNvPr id="4" name="ZoneTexte 3"/>
          <p:cNvSpPr txBox="1"/>
          <p:nvPr/>
        </p:nvSpPr>
        <p:spPr>
          <a:xfrm>
            <a:off x="577515" y="2026002"/>
            <a:ext cx="4351283" cy="923330"/>
          </a:xfrm>
          <a:prstGeom prst="rect">
            <a:avLst/>
          </a:prstGeom>
          <a:noFill/>
        </p:spPr>
        <p:txBody>
          <a:bodyPr wrap="square" rtlCol="0">
            <a:spAutoFit/>
          </a:bodyPr>
          <a:lstStyle/>
          <a:p>
            <a:r>
              <a:rPr lang="fr-FR" dirty="0" smtClean="0"/>
              <a:t>1543: Copernic publie que le Soleil est au centre du système solaire </a:t>
            </a:r>
            <a:r>
              <a:rPr lang="fr-FR" dirty="0" smtClean="0"/>
              <a:t>(</a:t>
            </a:r>
            <a:r>
              <a:rPr lang="fr-FR" b="1" i="1" dirty="0"/>
              <a:t>Des révolutions des orbes </a:t>
            </a:r>
            <a:r>
              <a:rPr lang="fr-FR" b="1" i="1" dirty="0" smtClean="0"/>
              <a:t>célestes</a:t>
            </a:r>
            <a:r>
              <a:rPr lang="fr-FR" dirty="0" smtClean="0"/>
              <a:t>)</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882" y="1302895"/>
            <a:ext cx="1872419" cy="2243002"/>
          </a:xfrm>
          <a:prstGeom prst="rect">
            <a:avLst/>
          </a:prstGeom>
        </p:spPr>
      </p:pic>
      <p:sp>
        <p:nvSpPr>
          <p:cNvPr id="6" name="ZoneTexte 5"/>
          <p:cNvSpPr txBox="1"/>
          <p:nvPr/>
        </p:nvSpPr>
        <p:spPr>
          <a:xfrm>
            <a:off x="577515" y="4499830"/>
            <a:ext cx="3785840" cy="369332"/>
          </a:xfrm>
          <a:prstGeom prst="rect">
            <a:avLst/>
          </a:prstGeom>
          <a:noFill/>
        </p:spPr>
        <p:txBody>
          <a:bodyPr wrap="square" rtlCol="0">
            <a:spAutoFit/>
          </a:bodyPr>
          <a:lstStyle/>
          <a:p>
            <a:r>
              <a:rPr lang="fr-FR" smtClean="0"/>
              <a:t>1609 - 1918 : Les </a:t>
            </a:r>
            <a:r>
              <a:rPr lang="fr-FR" dirty="0" smtClean="0"/>
              <a:t>trois lois de Kepler</a:t>
            </a:r>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6369" y="3986206"/>
            <a:ext cx="1887875" cy="2264130"/>
          </a:xfrm>
          <a:prstGeom prst="rect">
            <a:avLst/>
          </a:prstGeom>
        </p:spPr>
      </p:pic>
      <p:pic>
        <p:nvPicPr>
          <p:cNvPr id="3" name="Image 2"/>
          <p:cNvPicPr>
            <a:picLocks noChangeAspect="1"/>
          </p:cNvPicPr>
          <p:nvPr/>
        </p:nvPicPr>
        <p:blipFill>
          <a:blip r:embed="rId5"/>
          <a:stretch>
            <a:fillRect/>
          </a:stretch>
        </p:blipFill>
        <p:spPr>
          <a:xfrm>
            <a:off x="5292122" y="1113340"/>
            <a:ext cx="2622112" cy="2622112"/>
          </a:xfrm>
          <a:prstGeom prst="rect">
            <a:avLst/>
          </a:prstGeom>
        </p:spPr>
      </p:pic>
      <p:pic>
        <p:nvPicPr>
          <p:cNvPr id="9" name="Image 8"/>
          <p:cNvPicPr>
            <a:picLocks noChangeAspect="1"/>
          </p:cNvPicPr>
          <p:nvPr/>
        </p:nvPicPr>
        <p:blipFill>
          <a:blip r:embed="rId6"/>
          <a:stretch>
            <a:fillRect/>
          </a:stretch>
        </p:blipFill>
        <p:spPr>
          <a:xfrm>
            <a:off x="5373964" y="3986206"/>
            <a:ext cx="3354661" cy="2265057"/>
          </a:xfrm>
          <a:prstGeom prst="rect">
            <a:avLst/>
          </a:prstGeom>
        </p:spPr>
      </p:pic>
      <p:sp>
        <p:nvSpPr>
          <p:cNvPr id="10" name="ZoneTexte 9"/>
          <p:cNvSpPr txBox="1"/>
          <p:nvPr/>
        </p:nvSpPr>
        <p:spPr>
          <a:xfrm>
            <a:off x="273459" y="5511934"/>
            <a:ext cx="5107028" cy="1200329"/>
          </a:xfrm>
          <a:prstGeom prst="rect">
            <a:avLst/>
          </a:prstGeom>
          <a:noFill/>
        </p:spPr>
        <p:txBody>
          <a:bodyPr wrap="square" rtlCol="0">
            <a:spAutoFit/>
          </a:bodyPr>
          <a:lstStyle/>
          <a:p>
            <a:r>
              <a:rPr lang="fr-FR" dirty="0" smtClean="0"/>
              <a:t>Caractéristiques de la période: </a:t>
            </a:r>
          </a:p>
          <a:p>
            <a:pPr marL="285750" indent="-285750">
              <a:buFont typeface="Arial" charset="0"/>
              <a:buChar char="•"/>
            </a:pPr>
            <a:r>
              <a:rPr lang="fr-FR" dirty="0" smtClean="0"/>
              <a:t>Premières étude scientifiques des mouvements des astres (Mise en équation des observations)</a:t>
            </a:r>
          </a:p>
          <a:p>
            <a:pPr marL="285750" indent="-285750">
              <a:buFont typeface="Arial" charset="0"/>
              <a:buChar char="•"/>
            </a:pPr>
            <a:r>
              <a:rPr lang="fr-FR" dirty="0" smtClean="0"/>
              <a:t>La Terre n’est plus le centre de l’Univers </a:t>
            </a:r>
          </a:p>
        </p:txBody>
      </p:sp>
      <mc:AlternateContent xmlns:mc="http://schemas.openxmlformats.org/markup-compatibility/2006">
        <mc:Choice xmlns:a14="http://schemas.microsoft.com/office/drawing/2010/main" Requires="a14">
          <p:sp>
            <p:nvSpPr>
              <p:cNvPr id="11" name="ZoneTexte 10"/>
              <p:cNvSpPr txBox="1"/>
              <p:nvPr/>
            </p:nvSpPr>
            <p:spPr>
              <a:xfrm>
                <a:off x="10892776" y="4840374"/>
                <a:ext cx="922047" cy="5557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fr-FR" b="0" i="1" smtClean="0">
                              <a:latin typeface="Cambria Math" charset="0"/>
                            </a:rPr>
                          </m:ctrlPr>
                        </m:fPr>
                        <m:num>
                          <m:sSup>
                            <m:sSupPr>
                              <m:ctrlPr>
                                <a:rPr lang="fr-FR" b="0" i="1" smtClean="0">
                                  <a:latin typeface="Cambria Math" charset="0"/>
                                </a:rPr>
                              </m:ctrlPr>
                            </m:sSupPr>
                            <m:e>
                              <m:r>
                                <a:rPr lang="fr-FR" b="0" i="1" smtClean="0">
                                  <a:latin typeface="Cambria Math" charset="0"/>
                                </a:rPr>
                                <m:t>𝑇</m:t>
                              </m:r>
                            </m:e>
                            <m:sup>
                              <m:r>
                                <a:rPr lang="fr-FR" b="0" i="1" smtClean="0">
                                  <a:latin typeface="Cambria Math" charset="0"/>
                                </a:rPr>
                                <m:t>2</m:t>
                              </m:r>
                            </m:sup>
                          </m:sSup>
                        </m:num>
                        <m:den>
                          <m:sSup>
                            <m:sSupPr>
                              <m:ctrlPr>
                                <a:rPr lang="fr-FR" b="0" i="1" smtClean="0">
                                  <a:latin typeface="Cambria Math" charset="0"/>
                                </a:rPr>
                              </m:ctrlPr>
                            </m:sSupPr>
                            <m:e>
                              <m:r>
                                <a:rPr lang="fr-FR" b="0" i="1" smtClean="0">
                                  <a:latin typeface="Cambria Math" charset="0"/>
                                </a:rPr>
                                <m:t>𝑎</m:t>
                              </m:r>
                            </m:e>
                            <m:sup>
                              <m:r>
                                <a:rPr lang="fr-FR" b="0" i="1" smtClean="0">
                                  <a:latin typeface="Cambria Math" charset="0"/>
                                </a:rPr>
                                <m:t>3</m:t>
                              </m:r>
                            </m:sup>
                          </m:sSup>
                        </m:den>
                      </m:f>
                      <m:r>
                        <a:rPr lang="fr-FR" b="0" i="1" smtClean="0">
                          <a:latin typeface="Cambria Math" charset="0"/>
                        </a:rPr>
                        <m:t>=</m:t>
                      </m:r>
                      <m:r>
                        <a:rPr lang="fr-FR" b="0" i="1" smtClean="0">
                          <a:latin typeface="Cambria Math" charset="0"/>
                        </a:rPr>
                        <m:t>𝑐𝑠𝑡</m:t>
                      </m:r>
                    </m:oMath>
                  </m:oMathPara>
                </a14:m>
                <a:endParaRPr lang="fr-FR" dirty="0"/>
              </a:p>
            </p:txBody>
          </p:sp>
        </mc:Choice>
        <mc:Fallback>
          <p:sp>
            <p:nvSpPr>
              <p:cNvPr id="11" name="ZoneTexte 10"/>
              <p:cNvSpPr txBox="1">
                <a:spLocks noRot="1" noChangeAspect="1" noMove="1" noResize="1" noEditPoints="1" noAdjustHandles="1" noChangeArrowheads="1" noChangeShapeType="1" noTextEdit="1"/>
              </p:cNvSpPr>
              <p:nvPr/>
            </p:nvSpPr>
            <p:spPr>
              <a:xfrm>
                <a:off x="10892776" y="4840374"/>
                <a:ext cx="922047" cy="555793"/>
              </a:xfrm>
              <a:prstGeom prst="rect">
                <a:avLst/>
              </a:prstGeom>
              <a:blipFill rotWithShape="0">
                <a:blip r:embed="rId7"/>
                <a:stretch>
                  <a:fillRect/>
                </a:stretch>
              </a:blipFill>
            </p:spPr>
            <p:txBody>
              <a:bodyPr/>
              <a:lstStyle/>
              <a:p>
                <a:r>
                  <a:rPr lang="fr-FR">
                    <a:noFill/>
                  </a:rPr>
                  <a:t> </a:t>
                </a:r>
              </a:p>
            </p:txBody>
          </p:sp>
        </mc:Fallback>
      </mc:AlternateContent>
      <p:sp>
        <p:nvSpPr>
          <p:cNvPr id="12" name="Rectangle à coins arrondis 11"/>
          <p:cNvSpPr/>
          <p:nvPr/>
        </p:nvSpPr>
        <p:spPr>
          <a:xfrm>
            <a:off x="-481263" y="5325979"/>
            <a:ext cx="5767484" cy="179671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615652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Histoire et préhistoire de l’astronomie</a:t>
            </a:r>
          </a:p>
        </p:txBody>
      </p:sp>
      <p:sp>
        <p:nvSpPr>
          <p:cNvPr id="4" name="ZoneTexte 3"/>
          <p:cNvSpPr txBox="1"/>
          <p:nvPr/>
        </p:nvSpPr>
        <p:spPr>
          <a:xfrm>
            <a:off x="810555" y="2159875"/>
            <a:ext cx="3373821" cy="646331"/>
          </a:xfrm>
          <a:prstGeom prst="rect">
            <a:avLst/>
          </a:prstGeom>
          <a:noFill/>
        </p:spPr>
        <p:txBody>
          <a:bodyPr wrap="square" rtlCol="0">
            <a:spAutoFit/>
          </a:bodyPr>
          <a:lstStyle/>
          <a:p>
            <a:r>
              <a:rPr lang="is-IS" dirty="0" smtClean="0"/>
              <a:t>1687 : </a:t>
            </a:r>
            <a:r>
              <a:rPr lang="fr-FR" dirty="0" smtClean="0"/>
              <a:t>Newton décrit la loi de gravitation universelle (</a:t>
            </a:r>
            <a:r>
              <a:rPr lang="fr-FR" dirty="0" err="1" smtClean="0"/>
              <a:t>Principia</a:t>
            </a:r>
            <a:r>
              <a:rPr lang="fr-FR" dirty="0" smtClean="0"/>
              <a:t>)</a:t>
            </a:r>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680" y="1412039"/>
            <a:ext cx="1796320" cy="2142004"/>
          </a:xfrm>
          <a:prstGeom prst="rect">
            <a:avLst/>
          </a:prstGeom>
        </p:spPr>
      </p:pic>
      <p:sp>
        <p:nvSpPr>
          <p:cNvPr id="6" name="ZoneTexte 5"/>
          <p:cNvSpPr txBox="1"/>
          <p:nvPr/>
        </p:nvSpPr>
        <p:spPr>
          <a:xfrm>
            <a:off x="737251" y="4246026"/>
            <a:ext cx="3914960" cy="646331"/>
          </a:xfrm>
          <a:prstGeom prst="rect">
            <a:avLst/>
          </a:prstGeom>
          <a:noFill/>
        </p:spPr>
        <p:txBody>
          <a:bodyPr wrap="square" rtlCol="0">
            <a:spAutoFit/>
          </a:bodyPr>
          <a:lstStyle/>
          <a:p>
            <a:r>
              <a:rPr lang="is-IS" dirty="0" smtClean="0"/>
              <a:t>1860: Maxwell décrit que la lumière est une onde électromagnétique</a:t>
            </a:r>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3381" y="4002586"/>
            <a:ext cx="1670859" cy="2121485"/>
          </a:xfrm>
          <a:prstGeom prst="rect">
            <a:avLst/>
          </a:prstGeom>
        </p:spPr>
      </p:pic>
      <p:pic>
        <p:nvPicPr>
          <p:cNvPr id="3" name="Image 2"/>
          <p:cNvPicPr>
            <a:picLocks noChangeAspect="1"/>
          </p:cNvPicPr>
          <p:nvPr/>
        </p:nvPicPr>
        <p:blipFill rotWithShape="1">
          <a:blip r:embed="rId5"/>
          <a:srcRect l="18183" t="35" r="23806" b="66715"/>
          <a:stretch/>
        </p:blipFill>
        <p:spPr>
          <a:xfrm>
            <a:off x="4822392" y="2200075"/>
            <a:ext cx="3683726" cy="844580"/>
          </a:xfrm>
          <a:prstGeom prst="rect">
            <a:avLst/>
          </a:prstGeom>
        </p:spPr>
      </p:pic>
      <p:pic>
        <p:nvPicPr>
          <p:cNvPr id="8" name="Image 7"/>
          <p:cNvPicPr>
            <a:picLocks noChangeAspect="1"/>
          </p:cNvPicPr>
          <p:nvPr/>
        </p:nvPicPr>
        <p:blipFill>
          <a:blip r:embed="rId6"/>
          <a:stretch>
            <a:fillRect/>
          </a:stretch>
        </p:blipFill>
        <p:spPr>
          <a:xfrm>
            <a:off x="4822392" y="4064640"/>
            <a:ext cx="3525756" cy="1655434"/>
          </a:xfrm>
          <a:prstGeom prst="rect">
            <a:avLst/>
          </a:prstGeom>
        </p:spPr>
      </p:pic>
      <p:sp>
        <p:nvSpPr>
          <p:cNvPr id="9" name="ZoneTexte 8"/>
          <p:cNvSpPr txBox="1"/>
          <p:nvPr/>
        </p:nvSpPr>
        <p:spPr>
          <a:xfrm>
            <a:off x="379373" y="5934670"/>
            <a:ext cx="4962648" cy="923330"/>
          </a:xfrm>
          <a:prstGeom prst="rect">
            <a:avLst/>
          </a:prstGeom>
          <a:noFill/>
        </p:spPr>
        <p:txBody>
          <a:bodyPr wrap="square" rtlCol="0">
            <a:spAutoFit/>
          </a:bodyPr>
          <a:lstStyle/>
          <a:p>
            <a:r>
              <a:rPr lang="fr-FR" dirty="0" smtClean="0"/>
              <a:t>Caractéristique de la période:</a:t>
            </a:r>
          </a:p>
          <a:p>
            <a:pPr marL="285750" indent="-285750">
              <a:buFont typeface="Arial" charset="0"/>
              <a:buChar char="•"/>
            </a:pPr>
            <a:r>
              <a:rPr lang="fr-FR" dirty="0" smtClean="0"/>
              <a:t>Mise en équation de principes fondamentaux</a:t>
            </a:r>
          </a:p>
          <a:p>
            <a:pPr marL="285750" indent="-285750">
              <a:buFont typeface="Arial" charset="0"/>
              <a:buChar char="•"/>
            </a:pPr>
            <a:r>
              <a:rPr lang="fr-FR" dirty="0" smtClean="0"/>
              <a:t>Cherche une physique universelle </a:t>
            </a:r>
          </a:p>
        </p:txBody>
      </p:sp>
      <p:sp>
        <p:nvSpPr>
          <p:cNvPr id="10" name="Rectangle à coins arrondis 9"/>
          <p:cNvSpPr/>
          <p:nvPr/>
        </p:nvSpPr>
        <p:spPr>
          <a:xfrm>
            <a:off x="-481263" y="5887453"/>
            <a:ext cx="5614737" cy="123524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062362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Histoire et préhistoire de l’astronomie</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846" y="3670300"/>
            <a:ext cx="6337300" cy="3187700"/>
          </a:xfrm>
          <a:prstGeom prst="rect">
            <a:avLst/>
          </a:prstGeom>
        </p:spPr>
      </p:pic>
      <p:sp>
        <p:nvSpPr>
          <p:cNvPr id="7" name="ZoneTexte 6"/>
          <p:cNvSpPr txBox="1"/>
          <p:nvPr/>
        </p:nvSpPr>
        <p:spPr>
          <a:xfrm>
            <a:off x="622823" y="2397875"/>
            <a:ext cx="4475748" cy="646331"/>
          </a:xfrm>
          <a:prstGeom prst="rect">
            <a:avLst/>
          </a:prstGeom>
          <a:noFill/>
        </p:spPr>
        <p:txBody>
          <a:bodyPr wrap="square" rtlCol="0">
            <a:spAutoFit/>
          </a:bodyPr>
          <a:lstStyle/>
          <a:p>
            <a:r>
              <a:rPr lang="fr-FR" dirty="0"/>
              <a:t>1814 </a:t>
            </a:r>
            <a:r>
              <a:rPr lang="fr-FR" dirty="0" smtClean="0"/>
              <a:t>: Fraunhofer  observe des raies sombres dans le spectre du soleil</a:t>
            </a:r>
            <a:endParaRPr lang="fr-FR" dirty="0"/>
          </a:p>
        </p:txBody>
      </p:sp>
      <p:sp>
        <p:nvSpPr>
          <p:cNvPr id="8" name="ZoneTexte 7"/>
          <p:cNvSpPr txBox="1"/>
          <p:nvPr/>
        </p:nvSpPr>
        <p:spPr>
          <a:xfrm>
            <a:off x="379372" y="5816729"/>
            <a:ext cx="5524123" cy="923330"/>
          </a:xfrm>
          <a:prstGeom prst="rect">
            <a:avLst/>
          </a:prstGeom>
          <a:noFill/>
        </p:spPr>
        <p:txBody>
          <a:bodyPr wrap="square" rtlCol="0">
            <a:spAutoFit/>
          </a:bodyPr>
          <a:lstStyle/>
          <a:p>
            <a:r>
              <a:rPr lang="fr-FR" dirty="0" smtClean="0"/>
              <a:t>Caractéristiques de la période:</a:t>
            </a:r>
          </a:p>
          <a:p>
            <a:pPr marL="285750" indent="-285750">
              <a:buFont typeface="Arial" charset="0"/>
              <a:buChar char="•"/>
            </a:pPr>
            <a:r>
              <a:rPr lang="fr-FR" dirty="0" smtClean="0"/>
              <a:t>Etude directe d’un astre (composition, température)</a:t>
            </a:r>
          </a:p>
          <a:p>
            <a:pPr marL="285750" indent="-285750">
              <a:buFont typeface="Arial" charset="0"/>
              <a:buChar char="•"/>
            </a:pPr>
            <a:r>
              <a:rPr lang="fr-FR" dirty="0" smtClean="0"/>
              <a:t>Nouveau moyen de sonder l’Univers</a:t>
            </a:r>
          </a:p>
        </p:txBody>
      </p:sp>
      <p:sp>
        <p:nvSpPr>
          <p:cNvPr id="10" name="ZoneTexte 9"/>
          <p:cNvSpPr txBox="1"/>
          <p:nvPr/>
        </p:nvSpPr>
        <p:spPr>
          <a:xfrm>
            <a:off x="609600" y="4596473"/>
            <a:ext cx="5486400" cy="923330"/>
          </a:xfrm>
          <a:prstGeom prst="rect">
            <a:avLst/>
          </a:prstGeom>
          <a:noFill/>
        </p:spPr>
        <p:txBody>
          <a:bodyPr wrap="square" rtlCol="0">
            <a:spAutoFit/>
          </a:bodyPr>
          <a:lstStyle/>
          <a:p>
            <a:r>
              <a:rPr lang="fi-FI" dirty="0" smtClean="0"/>
              <a:t>1859: </a:t>
            </a:r>
            <a:r>
              <a:rPr lang="fr-FR" dirty="0"/>
              <a:t>Bunsen et </a:t>
            </a:r>
            <a:r>
              <a:rPr lang="fr-FR" dirty="0" smtClean="0"/>
              <a:t>Kirchhoff découvre que les raies dépendent des éléments</a:t>
            </a:r>
            <a:endParaRPr lang="fr-FR" dirty="0"/>
          </a:p>
          <a:p>
            <a:endParaRPr lang="fr-FR" dirty="0"/>
          </a:p>
        </p:txBody>
      </p:sp>
      <p:pic>
        <p:nvPicPr>
          <p:cNvPr id="11" name="Image 10"/>
          <p:cNvPicPr>
            <a:picLocks noChangeAspect="1"/>
          </p:cNvPicPr>
          <p:nvPr/>
        </p:nvPicPr>
        <p:blipFill>
          <a:blip r:embed="rId4"/>
          <a:stretch>
            <a:fillRect/>
          </a:stretch>
        </p:blipFill>
        <p:spPr>
          <a:xfrm>
            <a:off x="5903496" y="1901891"/>
            <a:ext cx="5588000" cy="1638300"/>
          </a:xfrm>
          <a:prstGeom prst="rect">
            <a:avLst/>
          </a:prstGeom>
        </p:spPr>
      </p:pic>
      <p:sp>
        <p:nvSpPr>
          <p:cNvPr id="9" name="Rectangle à coins arrondis 8"/>
          <p:cNvSpPr/>
          <p:nvPr/>
        </p:nvSpPr>
        <p:spPr>
          <a:xfrm>
            <a:off x="-481263" y="5694947"/>
            <a:ext cx="6128084" cy="142774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23282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Histoire et préhistoire de l’astronomie</a:t>
            </a:r>
          </a:p>
        </p:txBody>
      </p:sp>
      <p:sp>
        <p:nvSpPr>
          <p:cNvPr id="4" name="ZoneTexte 3"/>
          <p:cNvSpPr txBox="1"/>
          <p:nvPr/>
        </p:nvSpPr>
        <p:spPr>
          <a:xfrm>
            <a:off x="439497" y="4216559"/>
            <a:ext cx="5255449" cy="923330"/>
          </a:xfrm>
          <a:prstGeom prst="rect">
            <a:avLst/>
          </a:prstGeom>
          <a:noFill/>
        </p:spPr>
        <p:txBody>
          <a:bodyPr wrap="square" rtlCol="0">
            <a:spAutoFit/>
          </a:bodyPr>
          <a:lstStyle/>
          <a:p>
            <a:r>
              <a:rPr lang="fr-FR" dirty="0" smtClean="0"/>
              <a:t>1925: </a:t>
            </a:r>
            <a:r>
              <a:rPr lang="fr-FR" smtClean="0"/>
              <a:t>Cecilia Payne: les </a:t>
            </a:r>
            <a:r>
              <a:rPr lang="fr-FR" dirty="0"/>
              <a:t>étoiles contiennent beaucoup plus d’hydrogène et d’hélium que d’éléments plus lourds comme le carbone ou le fer</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612" y="4442107"/>
            <a:ext cx="2574639" cy="2020953"/>
          </a:xfrm>
          <a:prstGeom prst="rect">
            <a:avLst/>
          </a:prstGeom>
        </p:spPr>
      </p:pic>
      <p:pic>
        <p:nvPicPr>
          <p:cNvPr id="3" name="Image 2"/>
          <p:cNvPicPr>
            <a:picLocks noChangeAspect="1"/>
          </p:cNvPicPr>
          <p:nvPr/>
        </p:nvPicPr>
        <p:blipFill>
          <a:blip r:embed="rId4"/>
          <a:stretch>
            <a:fillRect/>
          </a:stretch>
        </p:blipFill>
        <p:spPr>
          <a:xfrm>
            <a:off x="9512967" y="3494797"/>
            <a:ext cx="2366855" cy="2366855"/>
          </a:xfrm>
          <a:prstGeom prst="rect">
            <a:avLst/>
          </a:prstGeom>
        </p:spPr>
      </p:pic>
      <p:sp>
        <p:nvSpPr>
          <p:cNvPr id="7" name="ZoneTexte 6"/>
          <p:cNvSpPr txBox="1"/>
          <p:nvPr/>
        </p:nvSpPr>
        <p:spPr>
          <a:xfrm>
            <a:off x="232174" y="5452583"/>
            <a:ext cx="5927994" cy="1200329"/>
          </a:xfrm>
          <a:prstGeom prst="rect">
            <a:avLst/>
          </a:prstGeom>
          <a:noFill/>
        </p:spPr>
        <p:txBody>
          <a:bodyPr wrap="square" rtlCol="0">
            <a:spAutoFit/>
          </a:bodyPr>
          <a:lstStyle/>
          <a:p>
            <a:r>
              <a:rPr lang="fr-FR" dirty="0" smtClean="0"/>
              <a:t>Caractéristiques de la période:</a:t>
            </a:r>
          </a:p>
          <a:p>
            <a:pPr marL="285750" indent="-285750">
              <a:buFont typeface="Arial" charset="0"/>
              <a:buChar char="•"/>
            </a:pPr>
            <a:r>
              <a:rPr lang="fr-FR" dirty="0"/>
              <a:t>Mise en équation des </a:t>
            </a:r>
            <a:r>
              <a:rPr lang="fr-FR" dirty="0" smtClean="0"/>
              <a:t>étoiles </a:t>
            </a:r>
          </a:p>
          <a:p>
            <a:pPr marL="285750" indent="-285750">
              <a:buFont typeface="Arial" charset="0"/>
              <a:buChar char="•"/>
            </a:pPr>
            <a:r>
              <a:rPr lang="fr-FR" dirty="0" smtClean="0"/>
              <a:t>Premiers résultats sur les mécanismes de fonctionnement des astres</a:t>
            </a:r>
          </a:p>
        </p:txBody>
      </p:sp>
      <p:sp>
        <p:nvSpPr>
          <p:cNvPr id="8" name="Rectangle 7"/>
          <p:cNvSpPr/>
          <p:nvPr/>
        </p:nvSpPr>
        <p:spPr>
          <a:xfrm>
            <a:off x="583876" y="1959289"/>
            <a:ext cx="5348188" cy="923330"/>
          </a:xfrm>
          <a:prstGeom prst="rect">
            <a:avLst/>
          </a:prstGeom>
        </p:spPr>
        <p:txBody>
          <a:bodyPr wrap="square">
            <a:spAutoFit/>
          </a:bodyPr>
          <a:lstStyle/>
          <a:p>
            <a:r>
              <a:rPr lang="is-IS" dirty="0" smtClean="0">
                <a:latin typeface="Source Sans Pro" charset="0"/>
              </a:rPr>
              <a:t>1924: Eddington </a:t>
            </a:r>
            <a:r>
              <a:rPr lang="fr-FR" dirty="0"/>
              <a:t>les étoiles transforment leur hydrogène en hélium, cette différence de masse </a:t>
            </a:r>
            <a:r>
              <a:rPr lang="fr-FR" dirty="0" smtClean="0"/>
              <a:t>est </a:t>
            </a:r>
            <a:r>
              <a:rPr lang="fr-FR" dirty="0"/>
              <a:t>libérée sous forme d’énergie.</a:t>
            </a:r>
          </a:p>
        </p:txBody>
      </p:sp>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8678" y="1391195"/>
            <a:ext cx="2107931" cy="2683355"/>
          </a:xfrm>
          <a:prstGeom prst="rect">
            <a:avLst/>
          </a:prstGeom>
        </p:spPr>
      </p:pic>
      <p:sp>
        <p:nvSpPr>
          <p:cNvPr id="10" name="Rectangle à coins arrondis 9"/>
          <p:cNvSpPr/>
          <p:nvPr/>
        </p:nvSpPr>
        <p:spPr>
          <a:xfrm>
            <a:off x="-481263" y="5325979"/>
            <a:ext cx="6641431" cy="179671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452850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Histoire et préhistoire de l’astronomie</a:t>
            </a:r>
          </a:p>
        </p:txBody>
      </p:sp>
      <p:sp>
        <p:nvSpPr>
          <p:cNvPr id="6" name="ZoneTexte 5"/>
          <p:cNvSpPr txBox="1"/>
          <p:nvPr/>
        </p:nvSpPr>
        <p:spPr>
          <a:xfrm>
            <a:off x="232174" y="5516752"/>
            <a:ext cx="5462772" cy="923330"/>
          </a:xfrm>
          <a:prstGeom prst="rect">
            <a:avLst/>
          </a:prstGeom>
          <a:noFill/>
        </p:spPr>
        <p:txBody>
          <a:bodyPr wrap="square" rtlCol="0">
            <a:spAutoFit/>
          </a:bodyPr>
          <a:lstStyle/>
          <a:p>
            <a:r>
              <a:rPr lang="fr-FR" dirty="0" smtClean="0"/>
              <a:t>Caractéristiques de la période:</a:t>
            </a:r>
          </a:p>
          <a:p>
            <a:pPr marL="285750" indent="-285750">
              <a:buFont typeface="Arial" charset="0"/>
              <a:buChar char="•"/>
            </a:pPr>
            <a:r>
              <a:rPr lang="fr-FR" dirty="0"/>
              <a:t>Mise en équation </a:t>
            </a:r>
            <a:r>
              <a:rPr lang="fr-FR" dirty="0" smtClean="0"/>
              <a:t>de </a:t>
            </a:r>
            <a:r>
              <a:rPr lang="fr-FR" dirty="0" smtClean="0"/>
              <a:t>l’Univers</a:t>
            </a:r>
          </a:p>
          <a:p>
            <a:pPr marL="285750" indent="-285750">
              <a:buFont typeface="Arial" charset="0"/>
              <a:buChar char="•"/>
            </a:pPr>
            <a:r>
              <a:rPr lang="fr-FR" dirty="0" smtClean="0"/>
              <a:t>Prédiction de son avenir</a:t>
            </a:r>
            <a:endParaRPr lang="fr-FR" dirty="0" smtClean="0"/>
          </a:p>
        </p:txBody>
      </p:sp>
      <p:sp>
        <p:nvSpPr>
          <p:cNvPr id="7" name="ZoneTexte 6"/>
          <p:cNvSpPr txBox="1"/>
          <p:nvPr/>
        </p:nvSpPr>
        <p:spPr>
          <a:xfrm>
            <a:off x="838200" y="2494873"/>
            <a:ext cx="5462772" cy="369332"/>
          </a:xfrm>
          <a:prstGeom prst="rect">
            <a:avLst/>
          </a:prstGeom>
          <a:noFill/>
        </p:spPr>
        <p:txBody>
          <a:bodyPr wrap="square" rtlCol="0">
            <a:spAutoFit/>
          </a:bodyPr>
          <a:lstStyle/>
          <a:p>
            <a:r>
              <a:rPr lang="is-IS" dirty="0" smtClean="0"/>
              <a:t>1929 ? : </a:t>
            </a:r>
            <a:r>
              <a:rPr lang="fr-FR" dirty="0" smtClean="0"/>
              <a:t>Hubble ? </a:t>
            </a:r>
            <a:r>
              <a:rPr lang="fr-FR" dirty="0"/>
              <a:t>montre </a:t>
            </a:r>
            <a:r>
              <a:rPr lang="fr-FR" dirty="0" smtClean="0"/>
              <a:t>l’expansion </a:t>
            </a:r>
            <a:r>
              <a:rPr lang="fr-FR" dirty="0"/>
              <a:t>de </a:t>
            </a:r>
            <a:r>
              <a:rPr lang="fr-FR" dirty="0" smtClean="0"/>
              <a:t>l’Univers</a:t>
            </a:r>
            <a:endParaRPr lang="fr-FR" dirty="0"/>
          </a:p>
        </p:txBody>
      </p:sp>
      <p:pic>
        <p:nvPicPr>
          <p:cNvPr id="3" name="Image 2"/>
          <p:cNvPicPr>
            <a:picLocks noChangeAspect="1"/>
          </p:cNvPicPr>
          <p:nvPr/>
        </p:nvPicPr>
        <p:blipFill>
          <a:blip r:embed="rId3"/>
          <a:stretch>
            <a:fillRect/>
          </a:stretch>
        </p:blipFill>
        <p:spPr>
          <a:xfrm>
            <a:off x="6817894" y="1481737"/>
            <a:ext cx="1652337" cy="2255750"/>
          </a:xfrm>
          <a:prstGeom prst="rect">
            <a:avLst/>
          </a:prstGeom>
        </p:spPr>
      </p:pic>
      <p:sp>
        <p:nvSpPr>
          <p:cNvPr id="9" name="Rectangle à coins arrondis 8"/>
          <p:cNvSpPr/>
          <p:nvPr/>
        </p:nvSpPr>
        <p:spPr>
          <a:xfrm>
            <a:off x="-481263" y="5325979"/>
            <a:ext cx="6641431" cy="1796716"/>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4"/>
          <a:stretch>
            <a:fillRect/>
          </a:stretch>
        </p:blipFill>
        <p:spPr>
          <a:xfrm>
            <a:off x="6873605" y="4046172"/>
            <a:ext cx="4023770" cy="2731928"/>
          </a:xfrm>
          <a:prstGeom prst="rect">
            <a:avLst/>
          </a:prstGeom>
        </p:spPr>
      </p:pic>
    </p:spTree>
    <p:extLst>
      <p:ext uri="{BB962C8B-B14F-4D97-AF65-F5344CB8AC3E}">
        <p14:creationId xmlns:p14="http://schemas.microsoft.com/office/powerpoint/2010/main" val="1449404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Découverte de l’astronomie</a:t>
            </a:r>
          </a:p>
        </p:txBody>
      </p:sp>
      <p:sp>
        <p:nvSpPr>
          <p:cNvPr id="4" name="ZoneTexte 3"/>
          <p:cNvSpPr txBox="1"/>
          <p:nvPr/>
        </p:nvSpPr>
        <p:spPr>
          <a:xfrm>
            <a:off x="589953" y="1366627"/>
            <a:ext cx="4414284" cy="400110"/>
          </a:xfrm>
          <a:prstGeom prst="rect">
            <a:avLst/>
          </a:prstGeom>
          <a:noFill/>
        </p:spPr>
        <p:txBody>
          <a:bodyPr wrap="square" rtlCol="0">
            <a:spAutoFit/>
          </a:bodyPr>
          <a:lstStyle/>
          <a:p>
            <a:r>
              <a:rPr lang="fr-FR" sz="2000" dirty="0" smtClean="0"/>
              <a:t>Quelques </a:t>
            </a:r>
            <a:r>
              <a:rPr lang="fr-FR" sz="2000" smtClean="0"/>
              <a:t>objets astronomiques</a:t>
            </a:r>
            <a:endParaRPr lang="fr-FR" sz="2000"/>
          </a:p>
        </p:txBody>
      </p:sp>
      <p:sp>
        <p:nvSpPr>
          <p:cNvPr id="6" name="ZoneTexte 5"/>
          <p:cNvSpPr txBox="1"/>
          <p:nvPr/>
        </p:nvSpPr>
        <p:spPr>
          <a:xfrm>
            <a:off x="589953" y="4514450"/>
            <a:ext cx="999460" cy="369332"/>
          </a:xfrm>
          <a:prstGeom prst="rect">
            <a:avLst/>
          </a:prstGeom>
          <a:noFill/>
        </p:spPr>
        <p:txBody>
          <a:bodyPr wrap="square" rtlCol="0">
            <a:spAutoFit/>
          </a:bodyPr>
          <a:lstStyle/>
          <a:p>
            <a:r>
              <a:rPr lang="fr-FR" dirty="0" smtClean="0"/>
              <a:t>Lune</a:t>
            </a:r>
            <a:endParaRPr lang="fr-FR" dirty="0"/>
          </a:p>
        </p:txBody>
      </p:sp>
      <p:pic>
        <p:nvPicPr>
          <p:cNvPr id="3" name="Image 2"/>
          <p:cNvPicPr>
            <a:picLocks noChangeAspect="1"/>
          </p:cNvPicPr>
          <p:nvPr/>
        </p:nvPicPr>
        <p:blipFill>
          <a:blip r:embed="rId3"/>
          <a:stretch>
            <a:fillRect/>
          </a:stretch>
        </p:blipFill>
        <p:spPr>
          <a:xfrm>
            <a:off x="1659691" y="2059677"/>
            <a:ext cx="2562098" cy="1924420"/>
          </a:xfrm>
          <a:prstGeom prst="rect">
            <a:avLst/>
          </a:prstGeom>
        </p:spPr>
      </p:pic>
      <p:pic>
        <p:nvPicPr>
          <p:cNvPr id="9" name="Image 8"/>
          <p:cNvPicPr>
            <a:picLocks noChangeAspect="1"/>
          </p:cNvPicPr>
          <p:nvPr/>
        </p:nvPicPr>
        <p:blipFill>
          <a:blip r:embed="rId4"/>
          <a:stretch>
            <a:fillRect/>
          </a:stretch>
        </p:blipFill>
        <p:spPr>
          <a:xfrm>
            <a:off x="1277900" y="4611441"/>
            <a:ext cx="1763110" cy="1763110"/>
          </a:xfrm>
          <a:prstGeom prst="rect">
            <a:avLst/>
          </a:prstGeom>
        </p:spPr>
      </p:pic>
      <p:pic>
        <p:nvPicPr>
          <p:cNvPr id="10" name="Image 9"/>
          <p:cNvPicPr>
            <a:picLocks noChangeAspect="1"/>
          </p:cNvPicPr>
          <p:nvPr/>
        </p:nvPicPr>
        <p:blipFill>
          <a:blip r:embed="rId5"/>
          <a:stretch>
            <a:fillRect/>
          </a:stretch>
        </p:blipFill>
        <p:spPr>
          <a:xfrm>
            <a:off x="4055930" y="3792922"/>
            <a:ext cx="2810091" cy="2810091"/>
          </a:xfrm>
          <a:prstGeom prst="rect">
            <a:avLst/>
          </a:prstGeom>
        </p:spPr>
      </p:pic>
      <p:pic>
        <p:nvPicPr>
          <p:cNvPr id="11" name="Image 10"/>
          <p:cNvPicPr>
            <a:picLocks noChangeAspect="1"/>
          </p:cNvPicPr>
          <p:nvPr/>
        </p:nvPicPr>
        <p:blipFill>
          <a:blip r:embed="rId6"/>
          <a:stretch>
            <a:fillRect/>
          </a:stretch>
        </p:blipFill>
        <p:spPr>
          <a:xfrm>
            <a:off x="7912331" y="1265722"/>
            <a:ext cx="3772428" cy="2121991"/>
          </a:xfrm>
          <a:prstGeom prst="rect">
            <a:avLst/>
          </a:prstGeom>
        </p:spPr>
      </p:pic>
      <p:pic>
        <p:nvPicPr>
          <p:cNvPr id="13" name="Image 12"/>
          <p:cNvPicPr>
            <a:picLocks noChangeAspect="1"/>
          </p:cNvPicPr>
          <p:nvPr/>
        </p:nvPicPr>
        <p:blipFill>
          <a:blip r:embed="rId7"/>
          <a:stretch>
            <a:fillRect/>
          </a:stretch>
        </p:blipFill>
        <p:spPr>
          <a:xfrm>
            <a:off x="8066824" y="4229723"/>
            <a:ext cx="3286976" cy="2465232"/>
          </a:xfrm>
          <a:prstGeom prst="rect">
            <a:avLst/>
          </a:prstGeom>
        </p:spPr>
      </p:pic>
      <p:sp>
        <p:nvSpPr>
          <p:cNvPr id="5" name="ZoneTexte 4"/>
          <p:cNvSpPr txBox="1"/>
          <p:nvPr/>
        </p:nvSpPr>
        <p:spPr>
          <a:xfrm>
            <a:off x="1089683" y="2573788"/>
            <a:ext cx="999460" cy="369332"/>
          </a:xfrm>
          <a:prstGeom prst="rect">
            <a:avLst/>
          </a:prstGeom>
          <a:noFill/>
        </p:spPr>
        <p:txBody>
          <a:bodyPr wrap="square" rtlCol="0">
            <a:spAutoFit/>
          </a:bodyPr>
          <a:lstStyle/>
          <a:p>
            <a:r>
              <a:rPr lang="fr-FR" dirty="0" smtClean="0"/>
              <a:t>Planète</a:t>
            </a:r>
            <a:endParaRPr lang="fr-FR" dirty="0"/>
          </a:p>
        </p:txBody>
      </p:sp>
      <p:sp>
        <p:nvSpPr>
          <p:cNvPr id="7" name="ZoneTexte 6"/>
          <p:cNvSpPr txBox="1"/>
          <p:nvPr/>
        </p:nvSpPr>
        <p:spPr>
          <a:xfrm>
            <a:off x="4066223" y="4045057"/>
            <a:ext cx="999460" cy="369332"/>
          </a:xfrm>
          <a:prstGeom prst="rect">
            <a:avLst/>
          </a:prstGeom>
          <a:noFill/>
        </p:spPr>
        <p:txBody>
          <a:bodyPr wrap="square" rtlCol="0">
            <a:spAutoFit/>
          </a:bodyPr>
          <a:lstStyle/>
          <a:p>
            <a:r>
              <a:rPr lang="fr-FR" dirty="0" smtClean="0"/>
              <a:t>Etoile</a:t>
            </a:r>
            <a:endParaRPr lang="fr-FR" dirty="0"/>
          </a:p>
        </p:txBody>
      </p:sp>
      <p:sp>
        <p:nvSpPr>
          <p:cNvPr id="8" name="ZoneTexte 7"/>
          <p:cNvSpPr txBox="1"/>
          <p:nvPr/>
        </p:nvSpPr>
        <p:spPr>
          <a:xfrm>
            <a:off x="8367260" y="1622428"/>
            <a:ext cx="1570075" cy="369332"/>
          </a:xfrm>
          <a:prstGeom prst="rect">
            <a:avLst/>
          </a:prstGeom>
          <a:noFill/>
        </p:spPr>
        <p:txBody>
          <a:bodyPr wrap="square" rtlCol="0">
            <a:spAutoFit/>
          </a:bodyPr>
          <a:lstStyle/>
          <a:p>
            <a:r>
              <a:rPr lang="fr-FR" smtClean="0"/>
              <a:t>Trou noir</a:t>
            </a:r>
            <a:endParaRPr lang="fr-FR"/>
          </a:p>
        </p:txBody>
      </p:sp>
      <p:sp>
        <p:nvSpPr>
          <p:cNvPr id="12" name="ZoneTexte 11"/>
          <p:cNvSpPr txBox="1"/>
          <p:nvPr/>
        </p:nvSpPr>
        <p:spPr>
          <a:xfrm>
            <a:off x="9466570" y="4318130"/>
            <a:ext cx="1570075" cy="369332"/>
          </a:xfrm>
          <a:prstGeom prst="rect">
            <a:avLst/>
          </a:prstGeom>
          <a:noFill/>
        </p:spPr>
        <p:txBody>
          <a:bodyPr wrap="square" rtlCol="0">
            <a:spAutoFit/>
          </a:bodyPr>
          <a:lstStyle/>
          <a:p>
            <a:r>
              <a:rPr lang="fr-FR" dirty="0" smtClean="0"/>
              <a:t>Nébuleuse</a:t>
            </a:r>
            <a:endParaRPr lang="fr-FR" dirty="0"/>
          </a:p>
        </p:txBody>
      </p:sp>
      <p:pic>
        <p:nvPicPr>
          <p:cNvPr id="14" name="Image 13"/>
          <p:cNvPicPr>
            <a:picLocks noChangeAspect="1"/>
          </p:cNvPicPr>
          <p:nvPr/>
        </p:nvPicPr>
        <p:blipFill>
          <a:blip r:embed="rId8"/>
          <a:stretch>
            <a:fillRect/>
          </a:stretch>
        </p:blipFill>
        <p:spPr>
          <a:xfrm>
            <a:off x="4815203" y="1551293"/>
            <a:ext cx="2314680" cy="2314680"/>
          </a:xfrm>
          <a:prstGeom prst="rect">
            <a:avLst/>
          </a:prstGeom>
        </p:spPr>
      </p:pic>
      <p:sp>
        <p:nvSpPr>
          <p:cNvPr id="15" name="ZoneTexte 14"/>
          <p:cNvSpPr txBox="1"/>
          <p:nvPr/>
        </p:nvSpPr>
        <p:spPr>
          <a:xfrm>
            <a:off x="4544445" y="2874542"/>
            <a:ext cx="999460" cy="369332"/>
          </a:xfrm>
          <a:prstGeom prst="rect">
            <a:avLst/>
          </a:prstGeom>
          <a:noFill/>
        </p:spPr>
        <p:txBody>
          <a:bodyPr wrap="square" rtlCol="0">
            <a:spAutoFit/>
          </a:bodyPr>
          <a:lstStyle/>
          <a:p>
            <a:r>
              <a:rPr lang="fr-FR" smtClean="0"/>
              <a:t>Pulsar</a:t>
            </a:r>
            <a:endParaRPr lang="fr-FR" dirty="0"/>
          </a:p>
        </p:txBody>
      </p:sp>
    </p:spTree>
    <p:extLst>
      <p:ext uri="{BB962C8B-B14F-4D97-AF65-F5344CB8AC3E}">
        <p14:creationId xmlns:p14="http://schemas.microsoft.com/office/powerpoint/2010/main" val="11632707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4419</TotalTime>
  <Words>2067</Words>
  <Application>Microsoft Macintosh PowerPoint</Application>
  <PresentationFormat>Grand écran</PresentationFormat>
  <Paragraphs>270</Paragraphs>
  <Slides>34</Slides>
  <Notes>11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34</vt:i4>
      </vt:variant>
    </vt:vector>
  </HeadingPairs>
  <TitlesOfParts>
    <vt:vector size="42" baseType="lpstr">
      <vt:lpstr>Calibri</vt:lpstr>
      <vt:lpstr>Calibri Light</vt:lpstr>
      <vt:lpstr>Cambria Math</vt:lpstr>
      <vt:lpstr>CMR12</vt:lpstr>
      <vt:lpstr>CMSY8</vt:lpstr>
      <vt:lpstr>Source Sans Pro</vt:lpstr>
      <vt:lpstr>Arial</vt:lpstr>
      <vt:lpstr>Office Theme</vt:lpstr>
      <vt:lpstr>Séminaire général sur l’astronomie</vt:lpstr>
      <vt:lpstr>Sommaire</vt:lpstr>
      <vt:lpstr>Histoire et préhistoire de l’astronomie</vt:lpstr>
      <vt:lpstr>Histoire et préhistoire de l’astronomie</vt:lpstr>
      <vt:lpstr>Histoire et préhistoire de l’astronomie</vt:lpstr>
      <vt:lpstr>Histoire et préhistoire de l’astronomie</vt:lpstr>
      <vt:lpstr>Histoire et préhistoire de l’astronomie</vt:lpstr>
      <vt:lpstr>Histoire et préhistoire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Découverte de l’astronomie</vt:lpstr>
      <vt:lpstr>Présentation PowerPoint</vt:lpstr>
      <vt:lpstr>Présentation PowerPoint</vt:lpstr>
      <vt:lpstr>Découverte de l’astronomie</vt:lpstr>
      <vt:lpstr>Découverte de l’astronomie</vt:lpstr>
      <vt:lpstr>Découverte de l’astronomie</vt:lpstr>
      <vt:lpstr>Découverte de l’astronomie</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L’astronomie gamma</dc:title>
  <dc:creator>Utilisateur de Microsoft Office</dc:creator>
  <cp:lastModifiedBy>Utilisateur de Microsoft Office</cp:lastModifiedBy>
  <cp:revision>200</cp:revision>
  <dcterms:created xsi:type="dcterms:W3CDTF">2018-03-29T17:34:52Z</dcterms:created>
  <dcterms:modified xsi:type="dcterms:W3CDTF">2019-03-27T08:51:12Z</dcterms:modified>
</cp:coreProperties>
</file>